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71" r:id="rId2"/>
    <p:sldId id="268" r:id="rId3"/>
    <p:sldId id="25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50"/>
    <p:restoredTop sz="95345"/>
  </p:normalViewPr>
  <p:slideViewPr>
    <p:cSldViewPr snapToGrid="0" snapToObjects="1">
      <p:cViewPr varScale="1">
        <p:scale>
          <a:sx n="72" d="100"/>
          <a:sy n="72" d="100"/>
        </p:scale>
        <p:origin x="63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notesMaster" Target="notesMasters/notesMaster1.xml"/><Relationship Id="rId10"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D0AE03-D712-2549-BA90-091D880D88F7}" type="datetimeFigureOut">
              <a:rPr lang="en-US" smtClean="0"/>
              <a:t>10/28/2020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91845A-E41D-794F-81CC-096E4BC4B31D}" type="slidenum">
              <a:rPr lang="en-US" smtClean="0"/>
              <a:t>‹#›</a:t>
            </a:fld>
            <a:endParaRPr lang="en-US"/>
          </a:p>
        </p:txBody>
      </p:sp>
    </p:spTree>
    <p:extLst>
      <p:ext uri="{BB962C8B-B14F-4D97-AF65-F5344CB8AC3E}">
        <p14:creationId xmlns:p14="http://schemas.microsoft.com/office/powerpoint/2010/main" val="255792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we jump into an illustrative walk through of the worksheet, let’s start with a quick working definition of intrapreneurship. Many of you have likely heard of the concept before, but maybe you’re here because interested in incorporating it at your institution or organization. Or maybe it’s an entirely new concept that has piqued you interest. </a:t>
            </a:r>
          </a:p>
          <a:p>
            <a:endParaRPr lang="en-US" dirty="0"/>
          </a:p>
          <a:p>
            <a:r>
              <a:rPr lang="en-US" dirty="0"/>
              <a:t>Intrapreneurship is focused on business transformation within an existing organization – unlike its counterpart entrepreneurship which is about building from scratch -- with intrapreneurship we are focused on applying entrepreneurial ideas, values and mindsets, such as enterprising techniques, scale or fail quickly approach, lean methodologies </a:t>
            </a:r>
            <a:r>
              <a:rPr lang="en-US" dirty="0" err="1"/>
              <a:t>etc</a:t>
            </a:r>
            <a:r>
              <a:rPr lang="en-US" dirty="0"/>
              <a:t> to drive value generation within an established organization.</a:t>
            </a:r>
          </a:p>
        </p:txBody>
      </p:sp>
      <p:sp>
        <p:nvSpPr>
          <p:cNvPr id="4" name="Slide Number Placeholder 3"/>
          <p:cNvSpPr>
            <a:spLocks noGrp="1"/>
          </p:cNvSpPr>
          <p:nvPr>
            <p:ph type="sldNum" sz="quarter" idx="5"/>
          </p:nvPr>
        </p:nvSpPr>
        <p:spPr/>
        <p:txBody>
          <a:bodyPr/>
          <a:lstStyle/>
          <a:p>
            <a:fld id="{81A7504F-CD79-254A-94B7-41B3A2039B45}" type="slidenum">
              <a:rPr lang="en-US" smtClean="0"/>
              <a:t>1</a:t>
            </a:fld>
            <a:endParaRPr lang="en-US"/>
          </a:p>
        </p:txBody>
      </p:sp>
    </p:spTree>
    <p:extLst>
      <p:ext uri="{BB962C8B-B14F-4D97-AF65-F5344CB8AC3E}">
        <p14:creationId xmlns:p14="http://schemas.microsoft.com/office/powerpoint/2010/main" val="1585863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Paige</a:t>
            </a:r>
          </a:p>
          <a:p>
            <a:r>
              <a:rPr lang="en-US" dirty="0"/>
              <a:t>That takes us through a high-level overview of our journey to piloting </a:t>
            </a:r>
            <a:r>
              <a:rPr lang="en-US" dirty="0" err="1"/>
              <a:t>ABaCuSS</a:t>
            </a:r>
            <a:r>
              <a:rPr lang="en-US" dirty="0"/>
              <a:t> our own intrapreneurship </a:t>
            </a:r>
            <a:r>
              <a:rPr lang="en-US" dirty="0" err="1"/>
              <a:t>progamme</a:t>
            </a:r>
            <a:r>
              <a:rPr lang="en-US" dirty="0"/>
              <a:t> at the University of Glasgow. Hopefully, this worksheet with the broad buckets of </a:t>
            </a:r>
          </a:p>
          <a:p>
            <a:pPr marL="171450" indent="-171450">
              <a:buFont typeface="Arial" panose="020B0604020202020204" pitchFamily="34" charset="0"/>
              <a:buChar char="•"/>
            </a:pPr>
            <a:r>
              <a:rPr lang="en-US" dirty="0"/>
              <a:t>Knowing your why, Addressing Assumptions, Assessing barriers, Targeting a career stage, Looking at culture, Tacking stock of operational needs, and pinpointing some key metrics</a:t>
            </a:r>
          </a:p>
          <a:p>
            <a:pPr marL="0" indent="0">
              <a:buFont typeface="Arial" panose="020B0604020202020204" pitchFamily="34" charset="0"/>
              <a:buNone/>
            </a:pPr>
            <a:r>
              <a:rPr lang="en-US" dirty="0"/>
              <a:t>Gives you a starting point on your journey towards operationalizing intrapreneurship within your own institution or organization </a:t>
            </a:r>
          </a:p>
        </p:txBody>
      </p:sp>
      <p:sp>
        <p:nvSpPr>
          <p:cNvPr id="4" name="Slide Number Placeholder 3"/>
          <p:cNvSpPr>
            <a:spLocks noGrp="1"/>
          </p:cNvSpPr>
          <p:nvPr>
            <p:ph type="sldNum" sz="quarter" idx="5"/>
          </p:nvPr>
        </p:nvSpPr>
        <p:spPr/>
        <p:txBody>
          <a:bodyPr/>
          <a:lstStyle/>
          <a:p>
            <a:fld id="{81A7504F-CD79-254A-94B7-41B3A2039B45}" type="slidenum">
              <a:rPr lang="en-US" smtClean="0"/>
              <a:t>2</a:t>
            </a:fld>
            <a:endParaRPr lang="en-US"/>
          </a:p>
        </p:txBody>
      </p:sp>
    </p:spTree>
    <p:extLst>
      <p:ext uri="{BB962C8B-B14F-4D97-AF65-F5344CB8AC3E}">
        <p14:creationId xmlns:p14="http://schemas.microsoft.com/office/powerpoint/2010/main" val="18216080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the full intrapreneurship canvas we’ve developed as a worksheet to help focus and frame a targeted starting point for an institution or organization. We are going to walk through this as an illustrative example with the rationale and decisioning behind an Aspect funded project called </a:t>
            </a:r>
            <a:r>
              <a:rPr lang="en-US" dirty="0" err="1"/>
              <a:t>ABaCuSS</a:t>
            </a:r>
            <a:r>
              <a:rPr lang="en-US" dirty="0"/>
              <a:t> that the University of Glasgow is leading. The </a:t>
            </a:r>
            <a:r>
              <a:rPr lang="en-US" dirty="0" err="1"/>
              <a:t>ABaCuSS</a:t>
            </a:r>
            <a:r>
              <a:rPr lang="en-US" dirty="0"/>
              <a:t> project is still at a starting point, so we thought for the purpose of this workshop we’d focus on the why’s behind how we’ve set the initial pilot </a:t>
            </a:r>
            <a:r>
              <a:rPr lang="en-US" dirty="0" err="1"/>
              <a:t>programme</a:t>
            </a:r>
            <a:r>
              <a:rPr lang="en-US" dirty="0"/>
              <a:t> up and the ways we intend to measure.</a:t>
            </a:r>
          </a:p>
          <a:p>
            <a:endParaRPr lang="en-US" dirty="0"/>
          </a:p>
          <a:p>
            <a:r>
              <a:rPr lang="en-US" dirty="0"/>
              <a:t>It is important to note, especially if you aren’t from a university, that this framing and worksheet doesn’t have to be used in a university setting. We think these are some of the key questions and thinking points for any organization wanting to embark on embedding intrapreneurial processes and methods. </a:t>
            </a:r>
          </a:p>
          <a:p>
            <a:endParaRPr lang="en-US" dirty="0"/>
          </a:p>
        </p:txBody>
      </p:sp>
      <p:sp>
        <p:nvSpPr>
          <p:cNvPr id="4" name="Slide Number Placeholder 3"/>
          <p:cNvSpPr>
            <a:spLocks noGrp="1"/>
          </p:cNvSpPr>
          <p:nvPr>
            <p:ph type="sldNum" sz="quarter" idx="5"/>
          </p:nvPr>
        </p:nvSpPr>
        <p:spPr/>
        <p:txBody>
          <a:bodyPr/>
          <a:lstStyle/>
          <a:p>
            <a:fld id="{81A7504F-CD79-254A-94B7-41B3A2039B45}" type="slidenum">
              <a:rPr lang="en-US" smtClean="0"/>
              <a:t>3</a:t>
            </a:fld>
            <a:endParaRPr lang="en-US"/>
          </a:p>
        </p:txBody>
      </p:sp>
    </p:spTree>
    <p:extLst>
      <p:ext uri="{BB962C8B-B14F-4D97-AF65-F5344CB8AC3E}">
        <p14:creationId xmlns:p14="http://schemas.microsoft.com/office/powerpoint/2010/main" val="7560011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3641F-9CF1-8B45-A649-87FD72A90A9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4E8B82C1-6C35-6140-8850-B33ED99007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A8E32008-3725-424E-8936-0432D5169A77}"/>
              </a:ext>
            </a:extLst>
          </p:cNvPr>
          <p:cNvSpPr>
            <a:spLocks noGrp="1"/>
          </p:cNvSpPr>
          <p:nvPr>
            <p:ph type="dt" sz="half" idx="10"/>
          </p:nvPr>
        </p:nvSpPr>
        <p:spPr/>
        <p:txBody>
          <a:bodyPr/>
          <a:lstStyle/>
          <a:p>
            <a:fld id="{22C2DEF1-C4D3-574D-AF50-FF81594786FF}" type="datetimeFigureOut">
              <a:rPr lang="en-US" smtClean="0"/>
              <a:t>10/28/2020</a:t>
            </a:fld>
            <a:endParaRPr lang="en-US"/>
          </a:p>
        </p:txBody>
      </p:sp>
      <p:sp>
        <p:nvSpPr>
          <p:cNvPr id="5" name="Footer Placeholder 4">
            <a:extLst>
              <a:ext uri="{FF2B5EF4-FFF2-40B4-BE49-F238E27FC236}">
                <a16:creationId xmlns:a16="http://schemas.microsoft.com/office/drawing/2014/main" id="{0A16A688-5FBA-4C4F-9FED-2A3CF5F49C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13416C-165A-094B-8D2C-5E97ADC6C8EC}"/>
              </a:ext>
            </a:extLst>
          </p:cNvPr>
          <p:cNvSpPr>
            <a:spLocks noGrp="1"/>
          </p:cNvSpPr>
          <p:nvPr>
            <p:ph type="sldNum" sz="quarter" idx="12"/>
          </p:nvPr>
        </p:nvSpPr>
        <p:spPr/>
        <p:txBody>
          <a:bodyPr/>
          <a:lstStyle/>
          <a:p>
            <a:fld id="{74D2D64D-2C03-AF40-9730-CF56859948DD}" type="slidenum">
              <a:rPr lang="en-US" smtClean="0"/>
              <a:t>‹#›</a:t>
            </a:fld>
            <a:endParaRPr lang="en-US"/>
          </a:p>
        </p:txBody>
      </p:sp>
    </p:spTree>
    <p:extLst>
      <p:ext uri="{BB962C8B-B14F-4D97-AF65-F5344CB8AC3E}">
        <p14:creationId xmlns:p14="http://schemas.microsoft.com/office/powerpoint/2010/main" val="313842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B3C40-5C5F-8742-AADD-992FF85F2F01}"/>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8DF12F2-E6F0-B040-8C35-4786E23E420F}"/>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3BC8897-2624-9D4B-817B-426F029A0719}"/>
              </a:ext>
            </a:extLst>
          </p:cNvPr>
          <p:cNvSpPr>
            <a:spLocks noGrp="1"/>
          </p:cNvSpPr>
          <p:nvPr>
            <p:ph type="dt" sz="half" idx="10"/>
          </p:nvPr>
        </p:nvSpPr>
        <p:spPr/>
        <p:txBody>
          <a:bodyPr/>
          <a:lstStyle/>
          <a:p>
            <a:fld id="{22C2DEF1-C4D3-574D-AF50-FF81594786FF}" type="datetimeFigureOut">
              <a:rPr lang="en-US" smtClean="0"/>
              <a:t>10/28/2020</a:t>
            </a:fld>
            <a:endParaRPr lang="en-US"/>
          </a:p>
        </p:txBody>
      </p:sp>
      <p:sp>
        <p:nvSpPr>
          <p:cNvPr id="5" name="Footer Placeholder 4">
            <a:extLst>
              <a:ext uri="{FF2B5EF4-FFF2-40B4-BE49-F238E27FC236}">
                <a16:creationId xmlns:a16="http://schemas.microsoft.com/office/drawing/2014/main" id="{27CFDEE8-5C77-A148-80B7-82AADB4881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A93941-84D6-164C-B5D6-43645CA2E722}"/>
              </a:ext>
            </a:extLst>
          </p:cNvPr>
          <p:cNvSpPr>
            <a:spLocks noGrp="1"/>
          </p:cNvSpPr>
          <p:nvPr>
            <p:ph type="sldNum" sz="quarter" idx="12"/>
          </p:nvPr>
        </p:nvSpPr>
        <p:spPr/>
        <p:txBody>
          <a:bodyPr/>
          <a:lstStyle/>
          <a:p>
            <a:fld id="{74D2D64D-2C03-AF40-9730-CF56859948DD}" type="slidenum">
              <a:rPr lang="en-US" smtClean="0"/>
              <a:t>‹#›</a:t>
            </a:fld>
            <a:endParaRPr lang="en-US"/>
          </a:p>
        </p:txBody>
      </p:sp>
    </p:spTree>
    <p:extLst>
      <p:ext uri="{BB962C8B-B14F-4D97-AF65-F5344CB8AC3E}">
        <p14:creationId xmlns:p14="http://schemas.microsoft.com/office/powerpoint/2010/main" val="3548068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1A1B4B9-6E1A-CF40-AAC7-0241A6119F7A}"/>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3920948-C82D-CB4B-AC37-0FBEA409A4E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3FCC608-47D5-BE42-BBA0-7792CB759796}"/>
              </a:ext>
            </a:extLst>
          </p:cNvPr>
          <p:cNvSpPr>
            <a:spLocks noGrp="1"/>
          </p:cNvSpPr>
          <p:nvPr>
            <p:ph type="dt" sz="half" idx="10"/>
          </p:nvPr>
        </p:nvSpPr>
        <p:spPr/>
        <p:txBody>
          <a:bodyPr/>
          <a:lstStyle/>
          <a:p>
            <a:fld id="{22C2DEF1-C4D3-574D-AF50-FF81594786FF}" type="datetimeFigureOut">
              <a:rPr lang="en-US" smtClean="0"/>
              <a:t>10/28/2020</a:t>
            </a:fld>
            <a:endParaRPr lang="en-US"/>
          </a:p>
        </p:txBody>
      </p:sp>
      <p:sp>
        <p:nvSpPr>
          <p:cNvPr id="5" name="Footer Placeholder 4">
            <a:extLst>
              <a:ext uri="{FF2B5EF4-FFF2-40B4-BE49-F238E27FC236}">
                <a16:creationId xmlns:a16="http://schemas.microsoft.com/office/drawing/2014/main" id="{9788EC66-4DE6-5540-B0DA-2A3D0D10C1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7D2BAD-5375-0146-81FE-4B9CC0E04CD0}"/>
              </a:ext>
            </a:extLst>
          </p:cNvPr>
          <p:cNvSpPr>
            <a:spLocks noGrp="1"/>
          </p:cNvSpPr>
          <p:nvPr>
            <p:ph type="sldNum" sz="quarter" idx="12"/>
          </p:nvPr>
        </p:nvSpPr>
        <p:spPr/>
        <p:txBody>
          <a:bodyPr/>
          <a:lstStyle/>
          <a:p>
            <a:fld id="{74D2D64D-2C03-AF40-9730-CF56859948DD}" type="slidenum">
              <a:rPr lang="en-US" smtClean="0"/>
              <a:t>‹#›</a:t>
            </a:fld>
            <a:endParaRPr lang="en-US"/>
          </a:p>
        </p:txBody>
      </p:sp>
    </p:spTree>
    <p:extLst>
      <p:ext uri="{BB962C8B-B14F-4D97-AF65-F5344CB8AC3E}">
        <p14:creationId xmlns:p14="http://schemas.microsoft.com/office/powerpoint/2010/main" val="282211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EFD34-6049-E342-8588-B7456386424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A68762A-4FC4-054E-B670-308A538BD8D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224B8C7-253F-6245-AC30-7DCF2A95DC80}"/>
              </a:ext>
            </a:extLst>
          </p:cNvPr>
          <p:cNvSpPr>
            <a:spLocks noGrp="1"/>
          </p:cNvSpPr>
          <p:nvPr>
            <p:ph type="dt" sz="half" idx="10"/>
          </p:nvPr>
        </p:nvSpPr>
        <p:spPr/>
        <p:txBody>
          <a:bodyPr/>
          <a:lstStyle/>
          <a:p>
            <a:fld id="{22C2DEF1-C4D3-574D-AF50-FF81594786FF}" type="datetimeFigureOut">
              <a:rPr lang="en-US" smtClean="0"/>
              <a:t>10/28/2020</a:t>
            </a:fld>
            <a:endParaRPr lang="en-US"/>
          </a:p>
        </p:txBody>
      </p:sp>
      <p:sp>
        <p:nvSpPr>
          <p:cNvPr id="5" name="Footer Placeholder 4">
            <a:extLst>
              <a:ext uri="{FF2B5EF4-FFF2-40B4-BE49-F238E27FC236}">
                <a16:creationId xmlns:a16="http://schemas.microsoft.com/office/drawing/2014/main" id="{FE63F1F4-4F1A-F14F-8C89-5FD698972E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B372B2-ADE2-F14A-96EA-215DACC2491B}"/>
              </a:ext>
            </a:extLst>
          </p:cNvPr>
          <p:cNvSpPr>
            <a:spLocks noGrp="1"/>
          </p:cNvSpPr>
          <p:nvPr>
            <p:ph type="sldNum" sz="quarter" idx="12"/>
          </p:nvPr>
        </p:nvSpPr>
        <p:spPr/>
        <p:txBody>
          <a:bodyPr/>
          <a:lstStyle/>
          <a:p>
            <a:fld id="{74D2D64D-2C03-AF40-9730-CF56859948DD}" type="slidenum">
              <a:rPr lang="en-US" smtClean="0"/>
              <a:t>‹#›</a:t>
            </a:fld>
            <a:endParaRPr lang="en-US"/>
          </a:p>
        </p:txBody>
      </p:sp>
    </p:spTree>
    <p:extLst>
      <p:ext uri="{BB962C8B-B14F-4D97-AF65-F5344CB8AC3E}">
        <p14:creationId xmlns:p14="http://schemas.microsoft.com/office/powerpoint/2010/main" val="2362575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C6947-B246-D84B-BB5E-F50B0B63F04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61DA90B7-17E8-E449-9DE1-C503B12BF8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75DB71D-351C-924B-939E-EA0FC99780C5}"/>
              </a:ext>
            </a:extLst>
          </p:cNvPr>
          <p:cNvSpPr>
            <a:spLocks noGrp="1"/>
          </p:cNvSpPr>
          <p:nvPr>
            <p:ph type="dt" sz="half" idx="10"/>
          </p:nvPr>
        </p:nvSpPr>
        <p:spPr/>
        <p:txBody>
          <a:bodyPr/>
          <a:lstStyle/>
          <a:p>
            <a:fld id="{22C2DEF1-C4D3-574D-AF50-FF81594786FF}" type="datetimeFigureOut">
              <a:rPr lang="en-US" smtClean="0"/>
              <a:t>10/28/2020</a:t>
            </a:fld>
            <a:endParaRPr lang="en-US"/>
          </a:p>
        </p:txBody>
      </p:sp>
      <p:sp>
        <p:nvSpPr>
          <p:cNvPr id="5" name="Footer Placeholder 4">
            <a:extLst>
              <a:ext uri="{FF2B5EF4-FFF2-40B4-BE49-F238E27FC236}">
                <a16:creationId xmlns:a16="http://schemas.microsoft.com/office/drawing/2014/main" id="{FDDC5609-6378-6542-A249-57825FBB40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B47123-520D-BB4F-A74B-BD45B145A847}"/>
              </a:ext>
            </a:extLst>
          </p:cNvPr>
          <p:cNvSpPr>
            <a:spLocks noGrp="1"/>
          </p:cNvSpPr>
          <p:nvPr>
            <p:ph type="sldNum" sz="quarter" idx="12"/>
          </p:nvPr>
        </p:nvSpPr>
        <p:spPr/>
        <p:txBody>
          <a:bodyPr/>
          <a:lstStyle/>
          <a:p>
            <a:fld id="{74D2D64D-2C03-AF40-9730-CF56859948DD}" type="slidenum">
              <a:rPr lang="en-US" smtClean="0"/>
              <a:t>‹#›</a:t>
            </a:fld>
            <a:endParaRPr lang="en-US"/>
          </a:p>
        </p:txBody>
      </p:sp>
    </p:spTree>
    <p:extLst>
      <p:ext uri="{BB962C8B-B14F-4D97-AF65-F5344CB8AC3E}">
        <p14:creationId xmlns:p14="http://schemas.microsoft.com/office/powerpoint/2010/main" val="424780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4D037-C1C1-2C48-86D9-0EEC6B2FA0E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C4FD481-AD5F-764D-A872-E58BAEE234A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C0FAF3E7-CD53-E940-A0EA-FE9D16567603}"/>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651590E7-05AD-0F4F-8428-2B53A42490C1}"/>
              </a:ext>
            </a:extLst>
          </p:cNvPr>
          <p:cNvSpPr>
            <a:spLocks noGrp="1"/>
          </p:cNvSpPr>
          <p:nvPr>
            <p:ph type="dt" sz="half" idx="10"/>
          </p:nvPr>
        </p:nvSpPr>
        <p:spPr/>
        <p:txBody>
          <a:bodyPr/>
          <a:lstStyle/>
          <a:p>
            <a:fld id="{22C2DEF1-C4D3-574D-AF50-FF81594786FF}" type="datetimeFigureOut">
              <a:rPr lang="en-US" smtClean="0"/>
              <a:t>10/28/2020</a:t>
            </a:fld>
            <a:endParaRPr lang="en-US"/>
          </a:p>
        </p:txBody>
      </p:sp>
      <p:sp>
        <p:nvSpPr>
          <p:cNvPr id="6" name="Footer Placeholder 5">
            <a:extLst>
              <a:ext uri="{FF2B5EF4-FFF2-40B4-BE49-F238E27FC236}">
                <a16:creationId xmlns:a16="http://schemas.microsoft.com/office/drawing/2014/main" id="{D51CD620-7C73-314C-A6EE-7F32293A9B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57D7EE-BADF-0F4F-8F7E-5D4810178392}"/>
              </a:ext>
            </a:extLst>
          </p:cNvPr>
          <p:cNvSpPr>
            <a:spLocks noGrp="1"/>
          </p:cNvSpPr>
          <p:nvPr>
            <p:ph type="sldNum" sz="quarter" idx="12"/>
          </p:nvPr>
        </p:nvSpPr>
        <p:spPr/>
        <p:txBody>
          <a:bodyPr/>
          <a:lstStyle/>
          <a:p>
            <a:fld id="{74D2D64D-2C03-AF40-9730-CF56859948DD}" type="slidenum">
              <a:rPr lang="en-US" smtClean="0"/>
              <a:t>‹#›</a:t>
            </a:fld>
            <a:endParaRPr lang="en-US"/>
          </a:p>
        </p:txBody>
      </p:sp>
    </p:spTree>
    <p:extLst>
      <p:ext uri="{BB962C8B-B14F-4D97-AF65-F5344CB8AC3E}">
        <p14:creationId xmlns:p14="http://schemas.microsoft.com/office/powerpoint/2010/main" val="712558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E5763-7894-D446-B253-8381A48005BD}"/>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CFD9517-FD12-4543-A1F1-3E1BDA1CD3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A825D90-4DAE-BD47-B75A-162D79609ED0}"/>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ECD97794-3489-C94A-B9F4-1C88A44695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8795CA0-D62D-4C4C-AF1B-48FA88F8CE2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91CA8679-BF6E-CC48-82BE-BA9A23B57660}"/>
              </a:ext>
            </a:extLst>
          </p:cNvPr>
          <p:cNvSpPr>
            <a:spLocks noGrp="1"/>
          </p:cNvSpPr>
          <p:nvPr>
            <p:ph type="dt" sz="half" idx="10"/>
          </p:nvPr>
        </p:nvSpPr>
        <p:spPr/>
        <p:txBody>
          <a:bodyPr/>
          <a:lstStyle/>
          <a:p>
            <a:fld id="{22C2DEF1-C4D3-574D-AF50-FF81594786FF}" type="datetimeFigureOut">
              <a:rPr lang="en-US" smtClean="0"/>
              <a:t>10/28/2020</a:t>
            </a:fld>
            <a:endParaRPr lang="en-US"/>
          </a:p>
        </p:txBody>
      </p:sp>
      <p:sp>
        <p:nvSpPr>
          <p:cNvPr id="8" name="Footer Placeholder 7">
            <a:extLst>
              <a:ext uri="{FF2B5EF4-FFF2-40B4-BE49-F238E27FC236}">
                <a16:creationId xmlns:a16="http://schemas.microsoft.com/office/drawing/2014/main" id="{73CCA03B-0FD5-2A40-BE6E-3714FE1BCE1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F93D1A9-635D-D748-A90A-4BFD4C8650BE}"/>
              </a:ext>
            </a:extLst>
          </p:cNvPr>
          <p:cNvSpPr>
            <a:spLocks noGrp="1"/>
          </p:cNvSpPr>
          <p:nvPr>
            <p:ph type="sldNum" sz="quarter" idx="12"/>
          </p:nvPr>
        </p:nvSpPr>
        <p:spPr/>
        <p:txBody>
          <a:bodyPr/>
          <a:lstStyle/>
          <a:p>
            <a:fld id="{74D2D64D-2C03-AF40-9730-CF56859948DD}" type="slidenum">
              <a:rPr lang="en-US" smtClean="0"/>
              <a:t>‹#›</a:t>
            </a:fld>
            <a:endParaRPr lang="en-US"/>
          </a:p>
        </p:txBody>
      </p:sp>
    </p:spTree>
    <p:extLst>
      <p:ext uri="{BB962C8B-B14F-4D97-AF65-F5344CB8AC3E}">
        <p14:creationId xmlns:p14="http://schemas.microsoft.com/office/powerpoint/2010/main" val="2084593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3832C-06E2-4F48-8290-A183EBD57BC3}"/>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FCD0F2B7-51E9-4B43-A417-1E8B0B618600}"/>
              </a:ext>
            </a:extLst>
          </p:cNvPr>
          <p:cNvSpPr>
            <a:spLocks noGrp="1"/>
          </p:cNvSpPr>
          <p:nvPr>
            <p:ph type="dt" sz="half" idx="10"/>
          </p:nvPr>
        </p:nvSpPr>
        <p:spPr/>
        <p:txBody>
          <a:bodyPr/>
          <a:lstStyle/>
          <a:p>
            <a:fld id="{22C2DEF1-C4D3-574D-AF50-FF81594786FF}" type="datetimeFigureOut">
              <a:rPr lang="en-US" smtClean="0"/>
              <a:t>10/28/2020</a:t>
            </a:fld>
            <a:endParaRPr lang="en-US"/>
          </a:p>
        </p:txBody>
      </p:sp>
      <p:sp>
        <p:nvSpPr>
          <p:cNvPr id="4" name="Footer Placeholder 3">
            <a:extLst>
              <a:ext uri="{FF2B5EF4-FFF2-40B4-BE49-F238E27FC236}">
                <a16:creationId xmlns:a16="http://schemas.microsoft.com/office/drawing/2014/main" id="{2BA2EFCA-1EAB-D54D-A0C1-9505A2B8907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B79388A-E545-954D-94EE-FED9B777EDDE}"/>
              </a:ext>
            </a:extLst>
          </p:cNvPr>
          <p:cNvSpPr>
            <a:spLocks noGrp="1"/>
          </p:cNvSpPr>
          <p:nvPr>
            <p:ph type="sldNum" sz="quarter" idx="12"/>
          </p:nvPr>
        </p:nvSpPr>
        <p:spPr/>
        <p:txBody>
          <a:bodyPr/>
          <a:lstStyle/>
          <a:p>
            <a:fld id="{74D2D64D-2C03-AF40-9730-CF56859948DD}" type="slidenum">
              <a:rPr lang="en-US" smtClean="0"/>
              <a:t>‹#›</a:t>
            </a:fld>
            <a:endParaRPr lang="en-US"/>
          </a:p>
        </p:txBody>
      </p:sp>
    </p:spTree>
    <p:extLst>
      <p:ext uri="{BB962C8B-B14F-4D97-AF65-F5344CB8AC3E}">
        <p14:creationId xmlns:p14="http://schemas.microsoft.com/office/powerpoint/2010/main" val="84486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CD2C64-F077-074B-AD47-45E498B73715}"/>
              </a:ext>
            </a:extLst>
          </p:cNvPr>
          <p:cNvSpPr>
            <a:spLocks noGrp="1"/>
          </p:cNvSpPr>
          <p:nvPr>
            <p:ph type="dt" sz="half" idx="10"/>
          </p:nvPr>
        </p:nvSpPr>
        <p:spPr/>
        <p:txBody>
          <a:bodyPr/>
          <a:lstStyle/>
          <a:p>
            <a:fld id="{22C2DEF1-C4D3-574D-AF50-FF81594786FF}" type="datetimeFigureOut">
              <a:rPr lang="en-US" smtClean="0"/>
              <a:t>10/28/2020</a:t>
            </a:fld>
            <a:endParaRPr lang="en-US"/>
          </a:p>
        </p:txBody>
      </p:sp>
      <p:sp>
        <p:nvSpPr>
          <p:cNvPr id="3" name="Footer Placeholder 2">
            <a:extLst>
              <a:ext uri="{FF2B5EF4-FFF2-40B4-BE49-F238E27FC236}">
                <a16:creationId xmlns:a16="http://schemas.microsoft.com/office/drawing/2014/main" id="{B6DAF4F5-34AE-2E4C-BCB6-EC2E923D3BA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F10CA45-E3FA-D242-8948-58BB7A58099C}"/>
              </a:ext>
            </a:extLst>
          </p:cNvPr>
          <p:cNvSpPr>
            <a:spLocks noGrp="1"/>
          </p:cNvSpPr>
          <p:nvPr>
            <p:ph type="sldNum" sz="quarter" idx="12"/>
          </p:nvPr>
        </p:nvSpPr>
        <p:spPr/>
        <p:txBody>
          <a:bodyPr/>
          <a:lstStyle/>
          <a:p>
            <a:fld id="{74D2D64D-2C03-AF40-9730-CF56859948DD}" type="slidenum">
              <a:rPr lang="en-US" smtClean="0"/>
              <a:t>‹#›</a:t>
            </a:fld>
            <a:endParaRPr lang="en-US"/>
          </a:p>
        </p:txBody>
      </p:sp>
    </p:spTree>
    <p:extLst>
      <p:ext uri="{BB962C8B-B14F-4D97-AF65-F5344CB8AC3E}">
        <p14:creationId xmlns:p14="http://schemas.microsoft.com/office/powerpoint/2010/main" val="1960564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99298-A766-714D-98BB-40D821EACB3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0B9E42ED-798D-864A-B609-C2E9C5120D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1BCCE63D-66F9-F946-BE75-D1E70053A7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E3B6A06-C7A8-E348-9018-FB599449F0EE}"/>
              </a:ext>
            </a:extLst>
          </p:cNvPr>
          <p:cNvSpPr>
            <a:spLocks noGrp="1"/>
          </p:cNvSpPr>
          <p:nvPr>
            <p:ph type="dt" sz="half" idx="10"/>
          </p:nvPr>
        </p:nvSpPr>
        <p:spPr/>
        <p:txBody>
          <a:bodyPr/>
          <a:lstStyle/>
          <a:p>
            <a:fld id="{22C2DEF1-C4D3-574D-AF50-FF81594786FF}" type="datetimeFigureOut">
              <a:rPr lang="en-US" smtClean="0"/>
              <a:t>10/28/2020</a:t>
            </a:fld>
            <a:endParaRPr lang="en-US"/>
          </a:p>
        </p:txBody>
      </p:sp>
      <p:sp>
        <p:nvSpPr>
          <p:cNvPr id="6" name="Footer Placeholder 5">
            <a:extLst>
              <a:ext uri="{FF2B5EF4-FFF2-40B4-BE49-F238E27FC236}">
                <a16:creationId xmlns:a16="http://schemas.microsoft.com/office/drawing/2014/main" id="{F41498AF-0D4E-474F-86F2-2F48ED7DFB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1399BA-FAE4-814F-B001-0E85A0AA527E}"/>
              </a:ext>
            </a:extLst>
          </p:cNvPr>
          <p:cNvSpPr>
            <a:spLocks noGrp="1"/>
          </p:cNvSpPr>
          <p:nvPr>
            <p:ph type="sldNum" sz="quarter" idx="12"/>
          </p:nvPr>
        </p:nvSpPr>
        <p:spPr/>
        <p:txBody>
          <a:bodyPr/>
          <a:lstStyle/>
          <a:p>
            <a:fld id="{74D2D64D-2C03-AF40-9730-CF56859948DD}" type="slidenum">
              <a:rPr lang="en-US" smtClean="0"/>
              <a:t>‹#›</a:t>
            </a:fld>
            <a:endParaRPr lang="en-US"/>
          </a:p>
        </p:txBody>
      </p:sp>
    </p:spTree>
    <p:extLst>
      <p:ext uri="{BB962C8B-B14F-4D97-AF65-F5344CB8AC3E}">
        <p14:creationId xmlns:p14="http://schemas.microsoft.com/office/powerpoint/2010/main" val="1505881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D7270-5712-804F-96B5-8F8DACA9A94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B60B1404-DC77-1D49-A6DF-84BB30CEB7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06C1815-7946-6B49-AD9E-67A3F76883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92C2AA8-764D-EB49-A80D-34C42F0CA7CB}"/>
              </a:ext>
            </a:extLst>
          </p:cNvPr>
          <p:cNvSpPr>
            <a:spLocks noGrp="1"/>
          </p:cNvSpPr>
          <p:nvPr>
            <p:ph type="dt" sz="half" idx="10"/>
          </p:nvPr>
        </p:nvSpPr>
        <p:spPr/>
        <p:txBody>
          <a:bodyPr/>
          <a:lstStyle/>
          <a:p>
            <a:fld id="{22C2DEF1-C4D3-574D-AF50-FF81594786FF}" type="datetimeFigureOut">
              <a:rPr lang="en-US" smtClean="0"/>
              <a:t>10/28/2020</a:t>
            </a:fld>
            <a:endParaRPr lang="en-US"/>
          </a:p>
        </p:txBody>
      </p:sp>
      <p:sp>
        <p:nvSpPr>
          <p:cNvPr id="6" name="Footer Placeholder 5">
            <a:extLst>
              <a:ext uri="{FF2B5EF4-FFF2-40B4-BE49-F238E27FC236}">
                <a16:creationId xmlns:a16="http://schemas.microsoft.com/office/drawing/2014/main" id="{B01BDF67-80EF-C84A-B540-E0B3C7D331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409D8E-B037-F04D-910A-9C1B4787C1BA}"/>
              </a:ext>
            </a:extLst>
          </p:cNvPr>
          <p:cNvSpPr>
            <a:spLocks noGrp="1"/>
          </p:cNvSpPr>
          <p:nvPr>
            <p:ph type="sldNum" sz="quarter" idx="12"/>
          </p:nvPr>
        </p:nvSpPr>
        <p:spPr/>
        <p:txBody>
          <a:bodyPr/>
          <a:lstStyle/>
          <a:p>
            <a:fld id="{74D2D64D-2C03-AF40-9730-CF56859948DD}" type="slidenum">
              <a:rPr lang="en-US" smtClean="0"/>
              <a:t>‹#›</a:t>
            </a:fld>
            <a:endParaRPr lang="en-US"/>
          </a:p>
        </p:txBody>
      </p:sp>
    </p:spTree>
    <p:extLst>
      <p:ext uri="{BB962C8B-B14F-4D97-AF65-F5344CB8AC3E}">
        <p14:creationId xmlns:p14="http://schemas.microsoft.com/office/powerpoint/2010/main" val="151166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4E2534-660E-EF4D-8813-7552C88E2B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F70DDCE-EAE8-134B-8555-754AAABE54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79108A8-D6D1-E749-930E-12E97D3399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C2DEF1-C4D3-574D-AF50-FF81594786FF}" type="datetimeFigureOut">
              <a:rPr lang="en-US" smtClean="0"/>
              <a:t>10/28/2020</a:t>
            </a:fld>
            <a:endParaRPr lang="en-US"/>
          </a:p>
        </p:txBody>
      </p:sp>
      <p:sp>
        <p:nvSpPr>
          <p:cNvPr id="5" name="Footer Placeholder 4">
            <a:extLst>
              <a:ext uri="{FF2B5EF4-FFF2-40B4-BE49-F238E27FC236}">
                <a16:creationId xmlns:a16="http://schemas.microsoft.com/office/drawing/2014/main" id="{763647CD-7F96-FB4F-97D8-D7AB7745C7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508A025-68B8-D041-B9B2-491FD80980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D2D64D-2C03-AF40-9730-CF56859948DD}" type="slidenum">
              <a:rPr lang="en-US" smtClean="0"/>
              <a:t>‹#›</a:t>
            </a:fld>
            <a:endParaRPr lang="en-US"/>
          </a:p>
        </p:txBody>
      </p:sp>
    </p:spTree>
    <p:extLst>
      <p:ext uri="{BB962C8B-B14F-4D97-AF65-F5344CB8AC3E}">
        <p14:creationId xmlns:p14="http://schemas.microsoft.com/office/powerpoint/2010/main" val="38281774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3" Type="http://schemas.openxmlformats.org/officeDocument/2006/relationships/image" Target="../media/image3.png"/><Relationship Id="rId7" Type="http://schemas.openxmlformats.org/officeDocument/2006/relationships/image" Target="../media/image1.png"/><Relationship Id="rId12" Type="http://schemas.openxmlformats.org/officeDocument/2006/relationships/image" Target="../media/image11.svg"/><Relationship Id="rId2" Type="http://schemas.openxmlformats.org/officeDocument/2006/relationships/notesSlide" Target="../notesSlides/notesSlide2.xml"/><Relationship Id="rId16" Type="http://schemas.openxmlformats.org/officeDocument/2006/relationships/image" Target="../media/image15.svg"/><Relationship Id="rId1" Type="http://schemas.openxmlformats.org/officeDocument/2006/relationships/slideLayout" Target="../slideLayouts/slideLayout2.xml"/><Relationship Id="rId6" Type="http://schemas.openxmlformats.org/officeDocument/2006/relationships/image" Target="../media/image6.svg"/><Relationship Id="rId11" Type="http://schemas.openxmlformats.org/officeDocument/2006/relationships/image" Target="../media/image10.png"/><Relationship Id="rId5" Type="http://schemas.openxmlformats.org/officeDocument/2006/relationships/image" Target="../media/image5.png"/><Relationship Id="rId15" Type="http://schemas.openxmlformats.org/officeDocument/2006/relationships/image" Target="../media/image14.png"/><Relationship Id="rId10" Type="http://schemas.openxmlformats.org/officeDocument/2006/relationships/image" Target="../media/image9.svg"/><Relationship Id="rId4" Type="http://schemas.openxmlformats.org/officeDocument/2006/relationships/image" Target="../media/image4.svg"/><Relationship Id="rId9" Type="http://schemas.openxmlformats.org/officeDocument/2006/relationships/image" Target="../media/image8.png"/><Relationship Id="rId14" Type="http://schemas.openxmlformats.org/officeDocument/2006/relationships/image" Target="../media/image13.svg"/></Relationships>
</file>

<file path=ppt/slides/_rels/slide3.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png"/><Relationship Id="rId3" Type="http://schemas.openxmlformats.org/officeDocument/2006/relationships/image" Target="../media/image3.png"/><Relationship Id="rId7" Type="http://schemas.openxmlformats.org/officeDocument/2006/relationships/image" Target="../media/image5.png"/><Relationship Id="rId12" Type="http://schemas.openxmlformats.org/officeDocument/2006/relationships/image" Target="../media/image11.svg"/><Relationship Id="rId2" Type="http://schemas.openxmlformats.org/officeDocument/2006/relationships/notesSlide" Target="../notesSlides/notesSlide3.xml"/><Relationship Id="rId16" Type="http://schemas.openxmlformats.org/officeDocument/2006/relationships/image" Target="../media/image13.svg"/><Relationship Id="rId1" Type="http://schemas.openxmlformats.org/officeDocument/2006/relationships/slideLayout" Target="../slideLayouts/slideLayout2.xml"/><Relationship Id="rId6" Type="http://schemas.openxmlformats.org/officeDocument/2006/relationships/image" Target="../media/image15.svg"/><Relationship Id="rId11" Type="http://schemas.openxmlformats.org/officeDocument/2006/relationships/image" Target="../media/image10.png"/><Relationship Id="rId5" Type="http://schemas.openxmlformats.org/officeDocument/2006/relationships/image" Target="../media/image14.png"/><Relationship Id="rId15" Type="http://schemas.openxmlformats.org/officeDocument/2006/relationships/image" Target="../media/image12.png"/><Relationship Id="rId10" Type="http://schemas.openxmlformats.org/officeDocument/2006/relationships/image" Target="../media/image9.svg"/><Relationship Id="rId4" Type="http://schemas.openxmlformats.org/officeDocument/2006/relationships/image" Target="../media/image4.svg"/><Relationship Id="rId9" Type="http://schemas.openxmlformats.org/officeDocument/2006/relationships/image" Target="../media/image8.png"/><Relationship Id="rId14" Type="http://schemas.openxmlformats.org/officeDocument/2006/relationships/image" Target="../media/image7.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C186577-8739-8D47-829E-FEFBF812F361}"/>
              </a:ext>
            </a:extLst>
          </p:cNvPr>
          <p:cNvSpPr/>
          <p:nvPr/>
        </p:nvSpPr>
        <p:spPr>
          <a:xfrm>
            <a:off x="-243840" y="-106680"/>
            <a:ext cx="13213080" cy="7162800"/>
          </a:xfrm>
          <a:prstGeom prst="rect">
            <a:avLst/>
          </a:prstGeom>
          <a:solidFill>
            <a:srgbClr val="0432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5E2E05AB-7ECA-A144-87DC-B4FBF1502B47}"/>
              </a:ext>
            </a:extLst>
          </p:cNvPr>
          <p:cNvSpPr txBox="1"/>
          <p:nvPr/>
        </p:nvSpPr>
        <p:spPr>
          <a:xfrm>
            <a:off x="5660845" y="992105"/>
            <a:ext cx="7168694" cy="2501466"/>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sz="2800" b="1" dirty="0">
                <a:solidFill>
                  <a:schemeClr val="bg1"/>
                </a:solidFill>
                <a:ea typeface="+mj-ea"/>
                <a:cs typeface="+mj-cs"/>
              </a:rPr>
              <a:t>I</a:t>
            </a:r>
            <a:r>
              <a:rPr lang="en-US" sz="2800" b="1" dirty="0">
                <a:solidFill>
                  <a:schemeClr val="bg1"/>
                </a:solidFill>
              </a:rPr>
              <a:t>ntrapreneurship</a:t>
            </a:r>
            <a:r>
              <a:rPr lang="en-US" sz="2800" dirty="0">
                <a:solidFill>
                  <a:schemeClr val="bg1"/>
                </a:solidFill>
              </a:rPr>
              <a:t> </a:t>
            </a:r>
            <a:r>
              <a:rPr lang="en-US" sz="2800" dirty="0">
                <a:solidFill>
                  <a:schemeClr val="bg1"/>
                </a:solidFill>
                <a:ea typeface="+mj-ea"/>
                <a:cs typeface="+mj-cs"/>
              </a:rPr>
              <a:t>a</a:t>
            </a:r>
            <a:r>
              <a:rPr lang="en-US" sz="2800" kern="1200" dirty="0">
                <a:solidFill>
                  <a:schemeClr val="bg1"/>
                </a:solidFill>
                <a:ea typeface="+mj-ea"/>
                <a:cs typeface="+mj-cs"/>
              </a:rPr>
              <a:t>pplies entrepreneurial ideas and mindsets such as enterprising steps for value generation within an existing </a:t>
            </a:r>
            <a:r>
              <a:rPr lang="en-US" sz="2800" kern="1200" dirty="0" err="1">
                <a:solidFill>
                  <a:schemeClr val="bg1"/>
                </a:solidFill>
                <a:ea typeface="+mj-ea"/>
                <a:cs typeface="+mj-cs"/>
              </a:rPr>
              <a:t>organisation</a:t>
            </a:r>
            <a:r>
              <a:rPr lang="en-US" sz="2800" kern="1200" dirty="0">
                <a:solidFill>
                  <a:schemeClr val="bg1"/>
                </a:solidFill>
                <a:ea typeface="+mj-ea"/>
                <a:cs typeface="+mj-cs"/>
              </a:rPr>
              <a:t> </a:t>
            </a:r>
          </a:p>
          <a:p>
            <a:pPr>
              <a:lnSpc>
                <a:spcPct val="90000"/>
              </a:lnSpc>
              <a:spcBef>
                <a:spcPct val="0"/>
              </a:spcBef>
              <a:spcAft>
                <a:spcPts val="600"/>
              </a:spcAft>
            </a:pPr>
            <a:endParaRPr lang="en-US" sz="3400" kern="1200" dirty="0">
              <a:solidFill>
                <a:schemeClr val="bg1"/>
              </a:solidFill>
              <a:latin typeface="+mj-lt"/>
              <a:ea typeface="+mj-ea"/>
              <a:cs typeface="+mj-cs"/>
            </a:endParaRPr>
          </a:p>
        </p:txBody>
      </p:sp>
      <p:sp>
        <p:nvSpPr>
          <p:cNvPr id="7" name="Oval 6">
            <a:extLst>
              <a:ext uri="{FF2B5EF4-FFF2-40B4-BE49-F238E27FC236}">
                <a16:creationId xmlns:a16="http://schemas.microsoft.com/office/drawing/2014/main" id="{0AF33C0F-D34A-D847-AB8B-68FEA54019FA}"/>
              </a:ext>
            </a:extLst>
          </p:cNvPr>
          <p:cNvSpPr/>
          <p:nvPr/>
        </p:nvSpPr>
        <p:spPr>
          <a:xfrm>
            <a:off x="-1098214" y="-277604"/>
            <a:ext cx="6598920" cy="6598920"/>
          </a:xfrm>
          <a:prstGeom prst="ellipse">
            <a:avLst/>
          </a:prstGeom>
          <a:solidFill>
            <a:schemeClr val="bg1"/>
          </a:solidFill>
          <a:ln w="127000">
            <a:solidFill>
              <a:srgbClr val="FF2F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Graphic 5" descr="Rocket">
            <a:extLst>
              <a:ext uri="{FF2B5EF4-FFF2-40B4-BE49-F238E27FC236}">
                <a16:creationId xmlns:a16="http://schemas.microsoft.com/office/drawing/2014/main" id="{FEA370E4-DDD0-DD4D-9283-EC0E112501C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80941" y="1301551"/>
            <a:ext cx="3440610" cy="3440610"/>
          </a:xfrm>
          <a:prstGeom prst="rect">
            <a:avLst/>
          </a:prstGeom>
        </p:spPr>
      </p:pic>
      <p:sp>
        <p:nvSpPr>
          <p:cNvPr id="8" name="TextBox 7">
            <a:extLst>
              <a:ext uri="{FF2B5EF4-FFF2-40B4-BE49-F238E27FC236}">
                <a16:creationId xmlns:a16="http://schemas.microsoft.com/office/drawing/2014/main" id="{2531D692-8061-F448-8A00-1C55ED8B71FB}"/>
              </a:ext>
            </a:extLst>
          </p:cNvPr>
          <p:cNvSpPr txBox="1"/>
          <p:nvPr/>
        </p:nvSpPr>
        <p:spPr>
          <a:xfrm>
            <a:off x="5660845" y="2878336"/>
            <a:ext cx="6868855" cy="3727650"/>
          </a:xfrm>
          <a:prstGeom prst="rect">
            <a:avLst/>
          </a:prstGeom>
        </p:spPr>
        <p:txBody>
          <a:bodyPr vert="horz" lIns="91440" tIns="45720" rIns="91440" bIns="45720" rtlCol="0" anchor="t">
            <a:normAutofit fontScale="25000" lnSpcReduction="20000"/>
          </a:bodyPr>
          <a:lstStyle/>
          <a:p>
            <a:pPr>
              <a:lnSpc>
                <a:spcPct val="120000"/>
              </a:lnSpc>
              <a:spcBef>
                <a:spcPct val="0"/>
              </a:spcBef>
              <a:spcAft>
                <a:spcPts val="600"/>
              </a:spcAft>
            </a:pPr>
            <a:r>
              <a:rPr lang="en-US" sz="7400" dirty="0">
                <a:solidFill>
                  <a:schemeClr val="bg1"/>
                </a:solidFill>
                <a:ea typeface="+mj-ea"/>
                <a:cs typeface="+mj-cs"/>
              </a:rPr>
              <a:t>Use the following canvas to track your thoughts, needs, and assessment metrics for creating your own intrapreneurship </a:t>
            </a:r>
            <a:r>
              <a:rPr lang="en-US" sz="7400" dirty="0" err="1">
                <a:solidFill>
                  <a:schemeClr val="bg1"/>
                </a:solidFill>
                <a:ea typeface="+mj-ea"/>
                <a:cs typeface="+mj-cs"/>
              </a:rPr>
              <a:t>programme</a:t>
            </a:r>
            <a:r>
              <a:rPr lang="en-US" sz="7400" dirty="0">
                <a:solidFill>
                  <a:schemeClr val="bg1"/>
                </a:solidFill>
                <a:ea typeface="+mj-ea"/>
                <a:cs typeface="+mj-cs"/>
              </a:rPr>
              <a:t>.</a:t>
            </a:r>
          </a:p>
          <a:p>
            <a:pPr>
              <a:lnSpc>
                <a:spcPct val="120000"/>
              </a:lnSpc>
              <a:spcBef>
                <a:spcPct val="0"/>
              </a:spcBef>
              <a:spcAft>
                <a:spcPts val="600"/>
              </a:spcAft>
            </a:pPr>
            <a:endParaRPr lang="en-US" sz="7400" kern="1200" dirty="0">
              <a:solidFill>
                <a:schemeClr val="bg1"/>
              </a:solidFill>
              <a:ea typeface="+mj-ea"/>
              <a:cs typeface="+mj-cs"/>
            </a:endParaRPr>
          </a:p>
          <a:p>
            <a:pPr>
              <a:lnSpc>
                <a:spcPct val="120000"/>
              </a:lnSpc>
              <a:spcBef>
                <a:spcPct val="0"/>
              </a:spcBef>
              <a:spcAft>
                <a:spcPts val="600"/>
              </a:spcAft>
            </a:pPr>
            <a:r>
              <a:rPr lang="en-US" sz="7400" kern="1200" dirty="0">
                <a:solidFill>
                  <a:schemeClr val="bg1"/>
                </a:solidFill>
                <a:ea typeface="+mj-ea"/>
                <a:cs typeface="+mj-cs"/>
              </a:rPr>
              <a:t>Page one has some questions an prompt</a:t>
            </a:r>
            <a:r>
              <a:rPr lang="en-US" sz="7400" dirty="0">
                <a:solidFill>
                  <a:schemeClr val="bg1"/>
                </a:solidFill>
                <a:ea typeface="+mj-ea"/>
                <a:cs typeface="+mj-cs"/>
              </a:rPr>
              <a:t>s for you as you use the canvas, and page two is blank for you to fill out and brainstorm.</a:t>
            </a:r>
          </a:p>
          <a:p>
            <a:pPr>
              <a:lnSpc>
                <a:spcPct val="120000"/>
              </a:lnSpc>
              <a:spcBef>
                <a:spcPct val="0"/>
              </a:spcBef>
              <a:spcAft>
                <a:spcPts val="600"/>
              </a:spcAft>
            </a:pPr>
            <a:endParaRPr lang="en-US" sz="7400" kern="1200" dirty="0">
              <a:solidFill>
                <a:schemeClr val="bg1"/>
              </a:solidFill>
              <a:ea typeface="+mj-ea"/>
              <a:cs typeface="+mj-cs"/>
            </a:endParaRPr>
          </a:p>
          <a:p>
            <a:pPr>
              <a:lnSpc>
                <a:spcPct val="120000"/>
              </a:lnSpc>
              <a:spcBef>
                <a:spcPct val="0"/>
              </a:spcBef>
              <a:spcAft>
                <a:spcPts val="600"/>
              </a:spcAft>
            </a:pPr>
            <a:r>
              <a:rPr lang="en-US" sz="7400" kern="1200" dirty="0">
                <a:solidFill>
                  <a:schemeClr val="bg1"/>
                </a:solidFill>
                <a:ea typeface="+mj-ea"/>
                <a:cs typeface="+mj-cs"/>
              </a:rPr>
              <a:t>The goal of the canvas is to help </a:t>
            </a:r>
            <a:r>
              <a:rPr lang="en-US" sz="7400" kern="1200" dirty="0" err="1">
                <a:solidFill>
                  <a:schemeClr val="bg1"/>
                </a:solidFill>
                <a:ea typeface="+mj-ea"/>
                <a:cs typeface="+mj-cs"/>
              </a:rPr>
              <a:t>organise</a:t>
            </a:r>
            <a:r>
              <a:rPr lang="en-US" sz="7400" kern="1200" dirty="0">
                <a:solidFill>
                  <a:schemeClr val="bg1"/>
                </a:solidFill>
                <a:ea typeface="+mj-ea"/>
                <a:cs typeface="+mj-cs"/>
              </a:rPr>
              <a:t> thoughts and build a case for intrapreneurship at your institution or </a:t>
            </a:r>
            <a:r>
              <a:rPr lang="en-US" sz="7400" kern="1200" dirty="0" err="1">
                <a:solidFill>
                  <a:schemeClr val="bg1"/>
                </a:solidFill>
                <a:ea typeface="+mj-ea"/>
                <a:cs typeface="+mj-cs"/>
              </a:rPr>
              <a:t>organisation</a:t>
            </a:r>
            <a:r>
              <a:rPr lang="en-US" sz="7400" kern="1200" dirty="0">
                <a:solidFill>
                  <a:schemeClr val="bg1"/>
                </a:solidFill>
                <a:ea typeface="+mj-ea"/>
                <a:cs typeface="+mj-cs"/>
              </a:rPr>
              <a:t>, and become part of the growing wave embracing intrapreneurship </a:t>
            </a:r>
            <a:r>
              <a:rPr lang="en-US" sz="7400" dirty="0">
                <a:solidFill>
                  <a:schemeClr val="bg1"/>
                </a:solidFill>
                <a:ea typeface="+mj-ea"/>
                <a:cs typeface="+mj-cs"/>
              </a:rPr>
              <a:t>to </a:t>
            </a:r>
            <a:r>
              <a:rPr lang="en-US" sz="7400" kern="1200" dirty="0">
                <a:solidFill>
                  <a:schemeClr val="bg1"/>
                </a:solidFill>
                <a:ea typeface="+mj-ea"/>
                <a:cs typeface="+mj-cs"/>
              </a:rPr>
              <a:t>spark </a:t>
            </a:r>
            <a:r>
              <a:rPr lang="en-US" sz="7400" kern="1200">
                <a:solidFill>
                  <a:schemeClr val="bg1"/>
                </a:solidFill>
                <a:ea typeface="+mj-ea"/>
                <a:cs typeface="+mj-cs"/>
              </a:rPr>
              <a:t>internal innovation.</a:t>
            </a:r>
            <a:endParaRPr lang="en-US" sz="7400" kern="1200" dirty="0">
              <a:solidFill>
                <a:schemeClr val="bg1"/>
              </a:solidFill>
              <a:ea typeface="+mj-ea"/>
              <a:cs typeface="+mj-cs"/>
            </a:endParaRPr>
          </a:p>
          <a:p>
            <a:pPr>
              <a:lnSpc>
                <a:spcPct val="120000"/>
              </a:lnSpc>
              <a:spcBef>
                <a:spcPct val="0"/>
              </a:spcBef>
              <a:spcAft>
                <a:spcPts val="600"/>
              </a:spcAft>
            </a:pPr>
            <a:endParaRPr lang="en-US" sz="3400" kern="1200" dirty="0">
              <a:solidFill>
                <a:schemeClr val="bg1"/>
              </a:solidFill>
              <a:latin typeface="+mj-lt"/>
              <a:ea typeface="+mj-ea"/>
              <a:cs typeface="+mj-cs"/>
            </a:endParaRPr>
          </a:p>
        </p:txBody>
      </p:sp>
    </p:spTree>
    <p:extLst>
      <p:ext uri="{BB962C8B-B14F-4D97-AF65-F5344CB8AC3E}">
        <p14:creationId xmlns:p14="http://schemas.microsoft.com/office/powerpoint/2010/main" val="11316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Group 36">
            <a:extLst>
              <a:ext uri="{FF2B5EF4-FFF2-40B4-BE49-F238E27FC236}">
                <a16:creationId xmlns:a16="http://schemas.microsoft.com/office/drawing/2014/main" id="{9B2D1148-B37E-4E4E-885C-B8F8E926F5F2}"/>
              </a:ext>
            </a:extLst>
          </p:cNvPr>
          <p:cNvGrpSpPr/>
          <p:nvPr/>
        </p:nvGrpSpPr>
        <p:grpSpPr>
          <a:xfrm>
            <a:off x="8564880" y="5273042"/>
            <a:ext cx="3505200" cy="1417318"/>
            <a:chOff x="8564880" y="5273042"/>
            <a:chExt cx="3505200" cy="1417318"/>
          </a:xfrm>
        </p:grpSpPr>
        <p:sp>
          <p:nvSpPr>
            <p:cNvPr id="14" name="Rounded Rectangle 13">
              <a:extLst>
                <a:ext uri="{FF2B5EF4-FFF2-40B4-BE49-F238E27FC236}">
                  <a16:creationId xmlns:a16="http://schemas.microsoft.com/office/drawing/2014/main" id="{B268BBED-6036-DB42-900C-7DDC66C6323C}"/>
                </a:ext>
              </a:extLst>
            </p:cNvPr>
            <p:cNvSpPr/>
            <p:nvPr/>
          </p:nvSpPr>
          <p:spPr>
            <a:xfrm>
              <a:off x="8564880" y="5273042"/>
              <a:ext cx="3505200" cy="1417318"/>
            </a:xfrm>
            <a:prstGeom prst="roundRect">
              <a:avLst/>
            </a:prstGeom>
            <a:solidFill>
              <a:srgbClr val="FF2F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pic>
          <p:nvPicPr>
            <p:cNvPr id="18" name="Graphic 17" descr="Podium">
              <a:extLst>
                <a:ext uri="{FF2B5EF4-FFF2-40B4-BE49-F238E27FC236}">
                  <a16:creationId xmlns:a16="http://schemas.microsoft.com/office/drawing/2014/main" id="{ED801B0E-1CB6-AF48-B52D-01729667CC3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650082" y="5524501"/>
              <a:ext cx="914400" cy="914400"/>
            </a:xfrm>
            <a:prstGeom prst="rect">
              <a:avLst/>
            </a:prstGeom>
          </p:spPr>
        </p:pic>
      </p:grpSp>
      <p:grpSp>
        <p:nvGrpSpPr>
          <p:cNvPr id="34" name="Group 33">
            <a:extLst>
              <a:ext uri="{FF2B5EF4-FFF2-40B4-BE49-F238E27FC236}">
                <a16:creationId xmlns:a16="http://schemas.microsoft.com/office/drawing/2014/main" id="{3A6C6433-58DF-674C-A2A3-0283DAEB1FD1}"/>
              </a:ext>
            </a:extLst>
          </p:cNvPr>
          <p:cNvGrpSpPr/>
          <p:nvPr/>
        </p:nvGrpSpPr>
        <p:grpSpPr>
          <a:xfrm>
            <a:off x="5791200" y="167640"/>
            <a:ext cx="2606040" cy="6522720"/>
            <a:chOff x="5791200" y="167640"/>
            <a:chExt cx="2606040" cy="6522720"/>
          </a:xfrm>
        </p:grpSpPr>
        <p:sp>
          <p:nvSpPr>
            <p:cNvPr id="13" name="Rectangle 12">
              <a:extLst>
                <a:ext uri="{FF2B5EF4-FFF2-40B4-BE49-F238E27FC236}">
                  <a16:creationId xmlns:a16="http://schemas.microsoft.com/office/drawing/2014/main" id="{A88807A5-1512-2D45-AE8D-35CD45BE3D26}"/>
                </a:ext>
              </a:extLst>
            </p:cNvPr>
            <p:cNvSpPr/>
            <p:nvPr/>
          </p:nvSpPr>
          <p:spPr>
            <a:xfrm>
              <a:off x="5791200" y="167640"/>
              <a:ext cx="2606040" cy="6522720"/>
            </a:xfrm>
            <a:prstGeom prst="rect">
              <a:avLst/>
            </a:prstGeom>
            <a:solidFill>
              <a:srgbClr val="00B0F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b="1" dirty="0">
                  <a:solidFill>
                    <a:schemeClr val="bg1"/>
                  </a:solidFill>
                </a:rPr>
                <a:t>Career Stage</a:t>
              </a:r>
            </a:p>
            <a:p>
              <a:pPr algn="ctr"/>
              <a:r>
                <a:rPr lang="en-US" dirty="0">
                  <a:solidFill>
                    <a:schemeClr val="bg1"/>
                  </a:solidFill>
                </a:rPr>
                <a:t>Senior</a:t>
              </a:r>
            </a:p>
            <a:p>
              <a:pPr algn="ctr"/>
              <a:r>
                <a:rPr lang="en-US" dirty="0">
                  <a:solidFill>
                    <a:schemeClr val="bg1"/>
                  </a:solidFill>
                </a:rPr>
                <a:t>Mid</a:t>
              </a:r>
            </a:p>
            <a:p>
              <a:pPr algn="ctr"/>
              <a:r>
                <a:rPr lang="en-US" dirty="0">
                  <a:solidFill>
                    <a:schemeClr val="bg1"/>
                  </a:solidFill>
                </a:rPr>
                <a:t>Early</a:t>
              </a:r>
            </a:p>
            <a:p>
              <a:pPr algn="ctr"/>
              <a:r>
                <a:rPr lang="en-US" dirty="0">
                  <a:solidFill>
                    <a:schemeClr val="bg1"/>
                  </a:solidFill>
                </a:rPr>
                <a:t>PHD</a:t>
              </a:r>
            </a:p>
            <a:p>
              <a:pPr algn="ctr"/>
              <a:r>
                <a:rPr lang="en-US" dirty="0">
                  <a:solidFill>
                    <a:schemeClr val="bg1"/>
                  </a:solidFill>
                </a:rPr>
                <a:t>Postgrad</a:t>
              </a:r>
            </a:p>
            <a:p>
              <a:pPr algn="ctr"/>
              <a:r>
                <a:rPr lang="en-US" dirty="0">
                  <a:solidFill>
                    <a:schemeClr val="bg1"/>
                  </a:solidFill>
                </a:rPr>
                <a:t>Undergrad</a:t>
              </a:r>
            </a:p>
            <a:p>
              <a:pPr algn="ctr"/>
              <a:endParaRPr lang="en-US" dirty="0">
                <a:solidFill>
                  <a:schemeClr val="bg1"/>
                </a:solidFill>
              </a:endParaRPr>
            </a:p>
            <a:p>
              <a:pPr algn="ctr"/>
              <a:r>
                <a:rPr lang="en-US" dirty="0">
                  <a:solidFill>
                    <a:schemeClr val="bg1"/>
                  </a:solidFill>
                </a:rPr>
                <a:t>* This could be a line of business or project too</a:t>
              </a:r>
            </a:p>
          </p:txBody>
        </p:sp>
        <p:pic>
          <p:nvPicPr>
            <p:cNvPr id="22" name="Graphic 21" descr="Business Growth">
              <a:extLst>
                <a:ext uri="{FF2B5EF4-FFF2-40B4-BE49-F238E27FC236}">
                  <a16:creationId xmlns:a16="http://schemas.microsoft.com/office/drawing/2014/main" id="{EAA04BD0-8FFC-604E-AD54-EBF1AFC83A6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728460" y="464820"/>
              <a:ext cx="914400" cy="914400"/>
            </a:xfrm>
            <a:prstGeom prst="rect">
              <a:avLst/>
            </a:prstGeom>
          </p:spPr>
        </p:pic>
      </p:grpSp>
      <p:grpSp>
        <p:nvGrpSpPr>
          <p:cNvPr id="31" name="Group 30">
            <a:extLst>
              <a:ext uri="{FF2B5EF4-FFF2-40B4-BE49-F238E27FC236}">
                <a16:creationId xmlns:a16="http://schemas.microsoft.com/office/drawing/2014/main" id="{6E05B2BD-3AF4-3C42-A36F-27F6629EE628}"/>
              </a:ext>
            </a:extLst>
          </p:cNvPr>
          <p:cNvGrpSpPr/>
          <p:nvPr/>
        </p:nvGrpSpPr>
        <p:grpSpPr>
          <a:xfrm>
            <a:off x="121920" y="167640"/>
            <a:ext cx="2606040" cy="6522720"/>
            <a:chOff x="121920" y="167640"/>
            <a:chExt cx="2606040" cy="6522720"/>
          </a:xfrm>
        </p:grpSpPr>
        <p:sp>
          <p:nvSpPr>
            <p:cNvPr id="6" name="Rectangle 5">
              <a:extLst>
                <a:ext uri="{FF2B5EF4-FFF2-40B4-BE49-F238E27FC236}">
                  <a16:creationId xmlns:a16="http://schemas.microsoft.com/office/drawing/2014/main" id="{DFAE8B53-E991-1146-91E1-FB4130A1C4D7}"/>
                </a:ext>
              </a:extLst>
            </p:cNvPr>
            <p:cNvSpPr/>
            <p:nvPr/>
          </p:nvSpPr>
          <p:spPr>
            <a:xfrm>
              <a:off x="121920" y="167640"/>
              <a:ext cx="2606040" cy="6522720"/>
            </a:xfrm>
            <a:prstGeom prst="rect">
              <a:avLst/>
            </a:prstGeom>
            <a:solidFill>
              <a:srgbClr val="0432FF"/>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solidFill>
                    <a:schemeClr val="bg1"/>
                  </a:solidFill>
                </a:rPr>
                <a:t>Why Intrapreneurship</a:t>
              </a:r>
            </a:p>
            <a:p>
              <a:pPr marL="285750" indent="-285750">
                <a:buFont typeface="Arial" panose="020B0604020202020204" pitchFamily="34" charset="0"/>
                <a:buChar char="•"/>
              </a:pPr>
              <a:r>
                <a:rPr lang="en-US" sz="1600" dirty="0">
                  <a:solidFill>
                    <a:schemeClr val="bg1"/>
                  </a:solidFill>
                </a:rPr>
                <a:t>What makes intrapreneurship right for your organization at this time?</a:t>
              </a:r>
            </a:p>
          </p:txBody>
        </p:sp>
        <p:pic>
          <p:nvPicPr>
            <p:cNvPr id="28" name="Graphic 27" descr="Rocket">
              <a:extLst>
                <a:ext uri="{FF2B5EF4-FFF2-40B4-BE49-F238E27FC236}">
                  <a16:creationId xmlns:a16="http://schemas.microsoft.com/office/drawing/2014/main" id="{1B99C27B-CE9E-7C43-8DE6-D7B48B545F22}"/>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800100" y="472440"/>
              <a:ext cx="914400" cy="914400"/>
            </a:xfrm>
            <a:prstGeom prst="rect">
              <a:avLst/>
            </a:prstGeom>
          </p:spPr>
        </p:pic>
      </p:grpSp>
      <p:grpSp>
        <p:nvGrpSpPr>
          <p:cNvPr id="3" name="Group 2">
            <a:extLst>
              <a:ext uri="{FF2B5EF4-FFF2-40B4-BE49-F238E27FC236}">
                <a16:creationId xmlns:a16="http://schemas.microsoft.com/office/drawing/2014/main" id="{2A0D9DE9-2CDF-D444-AEB1-CCFD2BFC01F5}"/>
              </a:ext>
            </a:extLst>
          </p:cNvPr>
          <p:cNvGrpSpPr/>
          <p:nvPr/>
        </p:nvGrpSpPr>
        <p:grpSpPr>
          <a:xfrm>
            <a:off x="2803970" y="167640"/>
            <a:ext cx="2888170" cy="3261360"/>
            <a:chOff x="2803970" y="167640"/>
            <a:chExt cx="2888170" cy="3261360"/>
          </a:xfrm>
        </p:grpSpPr>
        <p:grpSp>
          <p:nvGrpSpPr>
            <p:cNvPr id="32" name="Group 31">
              <a:extLst>
                <a:ext uri="{FF2B5EF4-FFF2-40B4-BE49-F238E27FC236}">
                  <a16:creationId xmlns:a16="http://schemas.microsoft.com/office/drawing/2014/main" id="{C61E9BEA-B375-E84E-8D8A-8C41CF6C5235}"/>
                </a:ext>
              </a:extLst>
            </p:cNvPr>
            <p:cNvGrpSpPr/>
            <p:nvPr/>
          </p:nvGrpSpPr>
          <p:grpSpPr>
            <a:xfrm>
              <a:off x="2803970" y="167640"/>
              <a:ext cx="2888170" cy="3261360"/>
              <a:chOff x="2803970" y="167640"/>
              <a:chExt cx="2888170" cy="3261360"/>
            </a:xfrm>
          </p:grpSpPr>
          <p:sp>
            <p:nvSpPr>
              <p:cNvPr id="10" name="Rounded Rectangle 9">
                <a:extLst>
                  <a:ext uri="{FF2B5EF4-FFF2-40B4-BE49-F238E27FC236}">
                    <a16:creationId xmlns:a16="http://schemas.microsoft.com/office/drawing/2014/main" id="{69EE9027-94A9-8241-9208-9DEEA3E09C48}"/>
                  </a:ext>
                </a:extLst>
              </p:cNvPr>
              <p:cNvSpPr/>
              <p:nvPr/>
            </p:nvSpPr>
            <p:spPr>
              <a:xfrm>
                <a:off x="2803970" y="167640"/>
                <a:ext cx="2888170" cy="326136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endParaRPr lang="en-US" sz="1600" dirty="0"/>
              </a:p>
            </p:txBody>
          </p:sp>
          <p:pic>
            <p:nvPicPr>
              <p:cNvPr id="24" name="Graphic 23" descr="Head with gears">
                <a:extLst>
                  <a:ext uri="{FF2B5EF4-FFF2-40B4-BE49-F238E27FC236}">
                    <a16:creationId xmlns:a16="http://schemas.microsoft.com/office/drawing/2014/main" id="{F0034FF1-FB10-BF48-8F10-F3086D3AA3FC}"/>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3665220" y="472440"/>
                <a:ext cx="914400" cy="914400"/>
              </a:xfrm>
              <a:prstGeom prst="rect">
                <a:avLst/>
              </a:prstGeom>
            </p:spPr>
          </p:pic>
        </p:grpSp>
        <p:sp>
          <p:nvSpPr>
            <p:cNvPr id="2" name="TextBox 1">
              <a:extLst>
                <a:ext uri="{FF2B5EF4-FFF2-40B4-BE49-F238E27FC236}">
                  <a16:creationId xmlns:a16="http://schemas.microsoft.com/office/drawing/2014/main" id="{1449FE98-B080-A94F-A88A-54374BF8F083}"/>
                </a:ext>
              </a:extLst>
            </p:cNvPr>
            <p:cNvSpPr txBox="1"/>
            <p:nvPr/>
          </p:nvSpPr>
          <p:spPr>
            <a:xfrm>
              <a:off x="2842070" y="1257240"/>
              <a:ext cx="2606040" cy="1846659"/>
            </a:xfrm>
            <a:prstGeom prst="rect">
              <a:avLst/>
            </a:prstGeom>
            <a:noFill/>
          </p:spPr>
          <p:txBody>
            <a:bodyPr wrap="square" rtlCol="0">
              <a:spAutoFit/>
            </a:bodyPr>
            <a:lstStyle/>
            <a:p>
              <a:pPr algn="ctr"/>
              <a:r>
                <a:rPr lang="en-US" b="1" dirty="0">
                  <a:solidFill>
                    <a:schemeClr val="bg1"/>
                  </a:solidFill>
                </a:rPr>
                <a:t>Assumptions</a:t>
              </a:r>
            </a:p>
            <a:p>
              <a:pPr marL="285750" indent="-285750">
                <a:buFont typeface="Arial" panose="020B0604020202020204" pitchFamily="34" charset="0"/>
                <a:buChar char="•"/>
              </a:pPr>
              <a:r>
                <a:rPr lang="en-US" sz="1600" dirty="0">
                  <a:solidFill>
                    <a:schemeClr val="bg1"/>
                  </a:solidFill>
                </a:rPr>
                <a:t>Every program makes assumptions that we need to validate. List some of the primary assumptions of your </a:t>
              </a:r>
              <a:r>
                <a:rPr lang="en-US" sz="1600" dirty="0" err="1">
                  <a:solidFill>
                    <a:schemeClr val="bg1"/>
                  </a:solidFill>
                </a:rPr>
                <a:t>programme</a:t>
              </a:r>
              <a:endParaRPr lang="en-US" dirty="0">
                <a:solidFill>
                  <a:schemeClr val="bg1"/>
                </a:solidFill>
              </a:endParaRPr>
            </a:p>
          </p:txBody>
        </p:sp>
      </p:grpSp>
      <p:grpSp>
        <p:nvGrpSpPr>
          <p:cNvPr id="5" name="Group 4">
            <a:extLst>
              <a:ext uri="{FF2B5EF4-FFF2-40B4-BE49-F238E27FC236}">
                <a16:creationId xmlns:a16="http://schemas.microsoft.com/office/drawing/2014/main" id="{CC25A090-CB02-234F-8163-5A2595B5CEBD}"/>
              </a:ext>
            </a:extLst>
          </p:cNvPr>
          <p:cNvGrpSpPr/>
          <p:nvPr/>
        </p:nvGrpSpPr>
        <p:grpSpPr>
          <a:xfrm>
            <a:off x="2895600" y="3627120"/>
            <a:ext cx="2712720" cy="3063240"/>
            <a:chOff x="2895600" y="3627120"/>
            <a:chExt cx="2712720" cy="3063240"/>
          </a:xfrm>
        </p:grpSpPr>
        <p:grpSp>
          <p:nvGrpSpPr>
            <p:cNvPr id="33" name="Group 32">
              <a:extLst>
                <a:ext uri="{FF2B5EF4-FFF2-40B4-BE49-F238E27FC236}">
                  <a16:creationId xmlns:a16="http://schemas.microsoft.com/office/drawing/2014/main" id="{8625BB08-D9CD-644D-A9CC-50053D906EC6}"/>
                </a:ext>
              </a:extLst>
            </p:cNvPr>
            <p:cNvGrpSpPr/>
            <p:nvPr/>
          </p:nvGrpSpPr>
          <p:grpSpPr>
            <a:xfrm>
              <a:off x="2895600" y="3627120"/>
              <a:ext cx="2712720" cy="3063240"/>
              <a:chOff x="2895600" y="3627120"/>
              <a:chExt cx="2712720" cy="3063240"/>
            </a:xfrm>
          </p:grpSpPr>
          <p:sp>
            <p:nvSpPr>
              <p:cNvPr id="9" name="Rounded Rectangle 8">
                <a:extLst>
                  <a:ext uri="{FF2B5EF4-FFF2-40B4-BE49-F238E27FC236}">
                    <a16:creationId xmlns:a16="http://schemas.microsoft.com/office/drawing/2014/main" id="{621572F7-FEDC-0A45-BD43-C8ADAE00E45C}"/>
                  </a:ext>
                </a:extLst>
              </p:cNvPr>
              <p:cNvSpPr/>
              <p:nvPr/>
            </p:nvSpPr>
            <p:spPr>
              <a:xfrm>
                <a:off x="2895600" y="3627120"/>
                <a:ext cx="2712720" cy="3063240"/>
              </a:xfrm>
              <a:prstGeom prst="roundRect">
                <a:avLst/>
              </a:prstGeom>
              <a:solidFill>
                <a:srgbClr val="94209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pic>
            <p:nvPicPr>
              <p:cNvPr id="26" name="Graphic 25" descr="Hourglass">
                <a:extLst>
                  <a:ext uri="{FF2B5EF4-FFF2-40B4-BE49-F238E27FC236}">
                    <a16:creationId xmlns:a16="http://schemas.microsoft.com/office/drawing/2014/main" id="{B6D35099-513B-F44D-B53C-6F90C1169CBF}"/>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3802380" y="3939541"/>
                <a:ext cx="914400" cy="914400"/>
              </a:xfrm>
              <a:prstGeom prst="rect">
                <a:avLst/>
              </a:prstGeom>
            </p:spPr>
          </p:pic>
        </p:grpSp>
        <p:sp>
          <p:nvSpPr>
            <p:cNvPr id="4" name="TextBox 3">
              <a:extLst>
                <a:ext uri="{FF2B5EF4-FFF2-40B4-BE49-F238E27FC236}">
                  <a16:creationId xmlns:a16="http://schemas.microsoft.com/office/drawing/2014/main" id="{20BA0DFD-085D-0F4C-889C-A506D6290197}"/>
                </a:ext>
              </a:extLst>
            </p:cNvPr>
            <p:cNvSpPr txBox="1"/>
            <p:nvPr/>
          </p:nvSpPr>
          <p:spPr>
            <a:xfrm>
              <a:off x="3108960" y="4748290"/>
              <a:ext cx="2339150" cy="1107996"/>
            </a:xfrm>
            <a:prstGeom prst="rect">
              <a:avLst/>
            </a:prstGeom>
            <a:noFill/>
          </p:spPr>
          <p:txBody>
            <a:bodyPr wrap="square" rtlCol="0">
              <a:spAutoFit/>
            </a:bodyPr>
            <a:lstStyle/>
            <a:p>
              <a:pPr lvl="0" algn="ctr"/>
              <a:r>
                <a:rPr lang="en-US" b="1" dirty="0">
                  <a:solidFill>
                    <a:prstClr val="white"/>
                  </a:solidFill>
                </a:rPr>
                <a:t>Barriers</a:t>
              </a:r>
            </a:p>
            <a:p>
              <a:pPr marL="285750" lvl="0" indent="-285750">
                <a:buFont typeface="Arial" panose="020B0604020202020204" pitchFamily="34" charset="0"/>
                <a:buChar char="•"/>
              </a:pPr>
              <a:r>
                <a:rPr lang="en-US" sz="1600" dirty="0">
                  <a:solidFill>
                    <a:schemeClr val="bg1"/>
                  </a:solidFill>
                </a:rPr>
                <a:t>What barriers to implementation that need to be overcome</a:t>
              </a:r>
              <a:endParaRPr lang="en-US" dirty="0">
                <a:solidFill>
                  <a:schemeClr val="bg1"/>
                </a:solidFill>
              </a:endParaRPr>
            </a:p>
          </p:txBody>
        </p:sp>
      </p:grpSp>
      <p:grpSp>
        <p:nvGrpSpPr>
          <p:cNvPr id="8" name="Group 7">
            <a:extLst>
              <a:ext uri="{FF2B5EF4-FFF2-40B4-BE49-F238E27FC236}">
                <a16:creationId xmlns:a16="http://schemas.microsoft.com/office/drawing/2014/main" id="{9F3B7EB4-0E09-6840-9947-BE4E8A3C7435}"/>
              </a:ext>
            </a:extLst>
          </p:cNvPr>
          <p:cNvGrpSpPr/>
          <p:nvPr/>
        </p:nvGrpSpPr>
        <p:grpSpPr>
          <a:xfrm>
            <a:off x="8564880" y="167640"/>
            <a:ext cx="3505200" cy="2438400"/>
            <a:chOff x="8564880" y="167640"/>
            <a:chExt cx="3505200" cy="2438400"/>
          </a:xfrm>
        </p:grpSpPr>
        <p:grpSp>
          <p:nvGrpSpPr>
            <p:cNvPr id="35" name="Group 34">
              <a:extLst>
                <a:ext uri="{FF2B5EF4-FFF2-40B4-BE49-F238E27FC236}">
                  <a16:creationId xmlns:a16="http://schemas.microsoft.com/office/drawing/2014/main" id="{2EA56F1A-F9DC-FF41-9D94-A287BDAB43BB}"/>
                </a:ext>
              </a:extLst>
            </p:cNvPr>
            <p:cNvGrpSpPr/>
            <p:nvPr/>
          </p:nvGrpSpPr>
          <p:grpSpPr>
            <a:xfrm>
              <a:off x="8564880" y="167640"/>
              <a:ext cx="3505200" cy="2438400"/>
              <a:chOff x="8564880" y="167640"/>
              <a:chExt cx="3505200" cy="2438400"/>
            </a:xfrm>
          </p:grpSpPr>
          <p:sp>
            <p:nvSpPr>
              <p:cNvPr id="11" name="Rounded Rectangle 10">
                <a:extLst>
                  <a:ext uri="{FF2B5EF4-FFF2-40B4-BE49-F238E27FC236}">
                    <a16:creationId xmlns:a16="http://schemas.microsoft.com/office/drawing/2014/main" id="{DED47696-B001-9140-81F5-2198F0AB1DE4}"/>
                  </a:ext>
                </a:extLst>
              </p:cNvPr>
              <p:cNvSpPr/>
              <p:nvPr/>
            </p:nvSpPr>
            <p:spPr>
              <a:xfrm>
                <a:off x="8564880" y="167640"/>
                <a:ext cx="3505200" cy="243840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algn="ctr"/>
                <a:endParaRPr lang="en-US" sz="1600" dirty="0"/>
              </a:p>
            </p:txBody>
          </p:sp>
          <p:pic>
            <p:nvPicPr>
              <p:cNvPr id="30" name="Graphic 29" descr="Classroom">
                <a:extLst>
                  <a:ext uri="{FF2B5EF4-FFF2-40B4-BE49-F238E27FC236}">
                    <a16:creationId xmlns:a16="http://schemas.microsoft.com/office/drawing/2014/main" id="{8D4CDACD-DDB3-AE43-8954-7378C124F4AD}"/>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9860280" y="335280"/>
                <a:ext cx="914400" cy="914400"/>
              </a:xfrm>
              <a:prstGeom prst="rect">
                <a:avLst/>
              </a:prstGeom>
            </p:spPr>
          </p:pic>
        </p:grpSp>
        <p:sp>
          <p:nvSpPr>
            <p:cNvPr id="7" name="TextBox 6">
              <a:extLst>
                <a:ext uri="{FF2B5EF4-FFF2-40B4-BE49-F238E27FC236}">
                  <a16:creationId xmlns:a16="http://schemas.microsoft.com/office/drawing/2014/main" id="{5725D1DF-4EB3-754B-BE60-B2A6768C6411}"/>
                </a:ext>
              </a:extLst>
            </p:cNvPr>
            <p:cNvSpPr txBox="1"/>
            <p:nvPr/>
          </p:nvSpPr>
          <p:spPr>
            <a:xfrm>
              <a:off x="8643620" y="1091513"/>
              <a:ext cx="3426460" cy="1354217"/>
            </a:xfrm>
            <a:prstGeom prst="rect">
              <a:avLst/>
            </a:prstGeom>
            <a:noFill/>
          </p:spPr>
          <p:txBody>
            <a:bodyPr wrap="square" rtlCol="0">
              <a:spAutoFit/>
            </a:bodyPr>
            <a:lstStyle/>
            <a:p>
              <a:pPr algn="ctr"/>
              <a:r>
                <a:rPr lang="en-US" b="1" dirty="0">
                  <a:solidFill>
                    <a:schemeClr val="bg1"/>
                  </a:solidFill>
                </a:rPr>
                <a:t>Culture</a:t>
              </a:r>
            </a:p>
            <a:p>
              <a:pPr marL="285750" indent="-285750">
                <a:buFont typeface="Arial" panose="020B0604020202020204" pitchFamily="34" charset="0"/>
                <a:buChar char="•"/>
              </a:pPr>
              <a:r>
                <a:rPr lang="en-US" sz="1600" dirty="0">
                  <a:solidFill>
                    <a:schemeClr val="bg1"/>
                  </a:solidFill>
                </a:rPr>
                <a:t>Internal cultures can be resistant to change, or risk adverse. Asses your culture for both challenges and opportunities</a:t>
              </a:r>
              <a:endParaRPr lang="en-US" dirty="0">
                <a:solidFill>
                  <a:schemeClr val="bg1"/>
                </a:solidFill>
              </a:endParaRPr>
            </a:p>
          </p:txBody>
        </p:sp>
      </p:grpSp>
      <p:grpSp>
        <p:nvGrpSpPr>
          <p:cNvPr id="16" name="Group 15">
            <a:extLst>
              <a:ext uri="{FF2B5EF4-FFF2-40B4-BE49-F238E27FC236}">
                <a16:creationId xmlns:a16="http://schemas.microsoft.com/office/drawing/2014/main" id="{7AFC04BA-4B2D-A447-A38F-70E6FFDF0B5E}"/>
              </a:ext>
            </a:extLst>
          </p:cNvPr>
          <p:cNvGrpSpPr/>
          <p:nvPr/>
        </p:nvGrpSpPr>
        <p:grpSpPr>
          <a:xfrm>
            <a:off x="8564880" y="2720341"/>
            <a:ext cx="3505200" cy="2438400"/>
            <a:chOff x="8564880" y="2720341"/>
            <a:chExt cx="3505200" cy="2438400"/>
          </a:xfrm>
        </p:grpSpPr>
        <p:grpSp>
          <p:nvGrpSpPr>
            <p:cNvPr id="36" name="Group 35">
              <a:extLst>
                <a:ext uri="{FF2B5EF4-FFF2-40B4-BE49-F238E27FC236}">
                  <a16:creationId xmlns:a16="http://schemas.microsoft.com/office/drawing/2014/main" id="{D2133ED2-525F-6140-8B61-0064376B9928}"/>
                </a:ext>
              </a:extLst>
            </p:cNvPr>
            <p:cNvGrpSpPr/>
            <p:nvPr/>
          </p:nvGrpSpPr>
          <p:grpSpPr>
            <a:xfrm>
              <a:off x="8564880" y="2720341"/>
              <a:ext cx="3505200" cy="2438400"/>
              <a:chOff x="8564880" y="2720341"/>
              <a:chExt cx="3505200" cy="2438400"/>
            </a:xfrm>
          </p:grpSpPr>
          <p:sp>
            <p:nvSpPr>
              <p:cNvPr id="12" name="Rounded Rectangle 11">
                <a:extLst>
                  <a:ext uri="{FF2B5EF4-FFF2-40B4-BE49-F238E27FC236}">
                    <a16:creationId xmlns:a16="http://schemas.microsoft.com/office/drawing/2014/main" id="{7AEC708F-62E1-3E48-99AB-D4DAE321526A}"/>
                  </a:ext>
                </a:extLst>
              </p:cNvPr>
              <p:cNvSpPr/>
              <p:nvPr/>
            </p:nvSpPr>
            <p:spPr>
              <a:xfrm>
                <a:off x="8564880" y="2720341"/>
                <a:ext cx="3505200" cy="2438400"/>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endParaRPr lang="en-US" sz="1600" dirty="0"/>
              </a:p>
            </p:txBody>
          </p:sp>
          <p:pic>
            <p:nvPicPr>
              <p:cNvPr id="20" name="Graphic 19" descr="Checklist RTL">
                <a:extLst>
                  <a:ext uri="{FF2B5EF4-FFF2-40B4-BE49-F238E27FC236}">
                    <a16:creationId xmlns:a16="http://schemas.microsoft.com/office/drawing/2014/main" id="{395155FD-F100-4347-9D29-C7721A02D28C}"/>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9860280" y="2773680"/>
                <a:ext cx="914400" cy="914400"/>
              </a:xfrm>
              <a:prstGeom prst="rect">
                <a:avLst/>
              </a:prstGeom>
            </p:spPr>
          </p:pic>
        </p:grpSp>
        <p:sp>
          <p:nvSpPr>
            <p:cNvPr id="15" name="TextBox 14">
              <a:extLst>
                <a:ext uri="{FF2B5EF4-FFF2-40B4-BE49-F238E27FC236}">
                  <a16:creationId xmlns:a16="http://schemas.microsoft.com/office/drawing/2014/main" id="{5D781B1C-2BD6-E44E-B2E9-F950B653D2BF}"/>
                </a:ext>
              </a:extLst>
            </p:cNvPr>
            <p:cNvSpPr txBox="1"/>
            <p:nvPr/>
          </p:nvSpPr>
          <p:spPr>
            <a:xfrm>
              <a:off x="8643620" y="3529913"/>
              <a:ext cx="3426460" cy="1446550"/>
            </a:xfrm>
            <a:prstGeom prst="rect">
              <a:avLst/>
            </a:prstGeom>
            <a:noFill/>
          </p:spPr>
          <p:txBody>
            <a:bodyPr wrap="square" rtlCol="0">
              <a:spAutoFit/>
            </a:bodyPr>
            <a:lstStyle/>
            <a:p>
              <a:pPr algn="ctr"/>
              <a:r>
                <a:rPr lang="en-US" b="1" dirty="0">
                  <a:solidFill>
                    <a:schemeClr val="bg1"/>
                  </a:solidFill>
                </a:rPr>
                <a:t>Operations</a:t>
              </a:r>
            </a:p>
            <a:p>
              <a:pPr marL="285750" indent="-285750">
                <a:buFont typeface="Arial" panose="020B0604020202020204" pitchFamily="34" charset="0"/>
                <a:buChar char="•"/>
              </a:pPr>
              <a:r>
                <a:rPr lang="en-US" sz="1400" dirty="0">
                  <a:solidFill>
                    <a:schemeClr val="bg1"/>
                  </a:solidFill>
                </a:rPr>
                <a:t>What structures are already in place to support intrapreneurship? What do we need to put in place, what gatekeepers do we need to sell on the idea to make it a possibility?</a:t>
              </a:r>
            </a:p>
          </p:txBody>
        </p:sp>
      </p:grpSp>
      <p:sp>
        <p:nvSpPr>
          <p:cNvPr id="17" name="TextBox 16">
            <a:extLst>
              <a:ext uri="{FF2B5EF4-FFF2-40B4-BE49-F238E27FC236}">
                <a16:creationId xmlns:a16="http://schemas.microsoft.com/office/drawing/2014/main" id="{F1C98D9E-A9D2-6A43-A489-7293E39C1E75}"/>
              </a:ext>
            </a:extLst>
          </p:cNvPr>
          <p:cNvSpPr txBox="1"/>
          <p:nvPr/>
        </p:nvSpPr>
        <p:spPr>
          <a:xfrm>
            <a:off x="9564482" y="5279817"/>
            <a:ext cx="2505598" cy="1354217"/>
          </a:xfrm>
          <a:prstGeom prst="rect">
            <a:avLst/>
          </a:prstGeom>
          <a:noFill/>
        </p:spPr>
        <p:txBody>
          <a:bodyPr wrap="square" rtlCol="0">
            <a:spAutoFit/>
          </a:bodyPr>
          <a:lstStyle/>
          <a:p>
            <a:pPr algn="ctr"/>
            <a:r>
              <a:rPr lang="en-US" b="1" dirty="0">
                <a:solidFill>
                  <a:schemeClr val="bg1"/>
                </a:solidFill>
              </a:rPr>
              <a:t>Metrics</a:t>
            </a:r>
          </a:p>
          <a:p>
            <a:pPr marL="285750" indent="-285750">
              <a:buFont typeface="Arial" panose="020B0604020202020204" pitchFamily="34" charset="0"/>
              <a:buChar char="•"/>
            </a:pPr>
            <a:r>
              <a:rPr lang="en-US" sz="1600" dirty="0">
                <a:solidFill>
                  <a:schemeClr val="bg1"/>
                </a:solidFill>
              </a:rPr>
              <a:t>What do you want to move the needle on? This might circle back neatly to your why?</a:t>
            </a:r>
            <a:endParaRPr lang="en-US" dirty="0">
              <a:solidFill>
                <a:schemeClr val="bg1"/>
              </a:solidFill>
            </a:endParaRPr>
          </a:p>
        </p:txBody>
      </p:sp>
    </p:spTree>
    <p:extLst>
      <p:ext uri="{BB962C8B-B14F-4D97-AF65-F5344CB8AC3E}">
        <p14:creationId xmlns:p14="http://schemas.microsoft.com/office/powerpoint/2010/main" val="368502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Group 36">
            <a:extLst>
              <a:ext uri="{FF2B5EF4-FFF2-40B4-BE49-F238E27FC236}">
                <a16:creationId xmlns:a16="http://schemas.microsoft.com/office/drawing/2014/main" id="{9B2D1148-B37E-4E4E-885C-B8F8E926F5F2}"/>
              </a:ext>
            </a:extLst>
          </p:cNvPr>
          <p:cNvGrpSpPr/>
          <p:nvPr/>
        </p:nvGrpSpPr>
        <p:grpSpPr>
          <a:xfrm>
            <a:off x="8564880" y="5273042"/>
            <a:ext cx="3505200" cy="1417318"/>
            <a:chOff x="8564880" y="5273042"/>
            <a:chExt cx="3505200" cy="1417318"/>
          </a:xfrm>
        </p:grpSpPr>
        <p:sp>
          <p:nvSpPr>
            <p:cNvPr id="14" name="Rounded Rectangle 13">
              <a:extLst>
                <a:ext uri="{FF2B5EF4-FFF2-40B4-BE49-F238E27FC236}">
                  <a16:creationId xmlns:a16="http://schemas.microsoft.com/office/drawing/2014/main" id="{B268BBED-6036-DB42-900C-7DDC66C6323C}"/>
                </a:ext>
              </a:extLst>
            </p:cNvPr>
            <p:cNvSpPr/>
            <p:nvPr/>
          </p:nvSpPr>
          <p:spPr>
            <a:xfrm>
              <a:off x="8564880" y="5273042"/>
              <a:ext cx="3505200" cy="1417318"/>
            </a:xfrm>
            <a:prstGeom prst="roundRect">
              <a:avLst/>
            </a:prstGeom>
            <a:solidFill>
              <a:srgbClr val="FF2F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Metrics</a:t>
              </a:r>
            </a:p>
          </p:txBody>
        </p:sp>
        <p:pic>
          <p:nvPicPr>
            <p:cNvPr id="18" name="Graphic 17" descr="Podium">
              <a:extLst>
                <a:ext uri="{FF2B5EF4-FFF2-40B4-BE49-F238E27FC236}">
                  <a16:creationId xmlns:a16="http://schemas.microsoft.com/office/drawing/2014/main" id="{ED801B0E-1CB6-AF48-B52D-01729667CC3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945880" y="5524501"/>
              <a:ext cx="914400" cy="914400"/>
            </a:xfrm>
            <a:prstGeom prst="rect">
              <a:avLst/>
            </a:prstGeom>
          </p:spPr>
        </p:pic>
      </p:grpSp>
      <p:grpSp>
        <p:nvGrpSpPr>
          <p:cNvPr id="36" name="Group 35">
            <a:extLst>
              <a:ext uri="{FF2B5EF4-FFF2-40B4-BE49-F238E27FC236}">
                <a16:creationId xmlns:a16="http://schemas.microsoft.com/office/drawing/2014/main" id="{D2133ED2-525F-6140-8B61-0064376B9928}"/>
              </a:ext>
            </a:extLst>
          </p:cNvPr>
          <p:cNvGrpSpPr/>
          <p:nvPr/>
        </p:nvGrpSpPr>
        <p:grpSpPr>
          <a:xfrm>
            <a:off x="8564880" y="2720341"/>
            <a:ext cx="3505200" cy="2438400"/>
            <a:chOff x="8564880" y="2720341"/>
            <a:chExt cx="3505200" cy="2438400"/>
          </a:xfrm>
        </p:grpSpPr>
        <p:sp>
          <p:nvSpPr>
            <p:cNvPr id="12" name="Rounded Rectangle 11">
              <a:extLst>
                <a:ext uri="{FF2B5EF4-FFF2-40B4-BE49-F238E27FC236}">
                  <a16:creationId xmlns:a16="http://schemas.microsoft.com/office/drawing/2014/main" id="{7AEC708F-62E1-3E48-99AB-D4DAE321526A}"/>
                </a:ext>
              </a:extLst>
            </p:cNvPr>
            <p:cNvSpPr/>
            <p:nvPr/>
          </p:nvSpPr>
          <p:spPr>
            <a:xfrm>
              <a:off x="8564880" y="2720341"/>
              <a:ext cx="3505200" cy="2438400"/>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Operations</a:t>
              </a:r>
            </a:p>
          </p:txBody>
        </p:sp>
        <p:pic>
          <p:nvPicPr>
            <p:cNvPr id="20" name="Graphic 19" descr="Checklist RTL">
              <a:extLst>
                <a:ext uri="{FF2B5EF4-FFF2-40B4-BE49-F238E27FC236}">
                  <a16:creationId xmlns:a16="http://schemas.microsoft.com/office/drawing/2014/main" id="{395155FD-F100-4347-9D29-C7721A02D28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860280" y="2773680"/>
              <a:ext cx="914400" cy="914400"/>
            </a:xfrm>
            <a:prstGeom prst="rect">
              <a:avLst/>
            </a:prstGeom>
          </p:spPr>
        </p:pic>
      </p:grpSp>
      <p:grpSp>
        <p:nvGrpSpPr>
          <p:cNvPr id="34" name="Group 33">
            <a:extLst>
              <a:ext uri="{FF2B5EF4-FFF2-40B4-BE49-F238E27FC236}">
                <a16:creationId xmlns:a16="http://schemas.microsoft.com/office/drawing/2014/main" id="{3A6C6433-58DF-674C-A2A3-0283DAEB1FD1}"/>
              </a:ext>
            </a:extLst>
          </p:cNvPr>
          <p:cNvGrpSpPr/>
          <p:nvPr/>
        </p:nvGrpSpPr>
        <p:grpSpPr>
          <a:xfrm>
            <a:off x="5791200" y="167640"/>
            <a:ext cx="2606040" cy="6522720"/>
            <a:chOff x="5791200" y="167640"/>
            <a:chExt cx="2606040" cy="6522720"/>
          </a:xfrm>
        </p:grpSpPr>
        <p:sp>
          <p:nvSpPr>
            <p:cNvPr id="13" name="Rectangle 12">
              <a:extLst>
                <a:ext uri="{FF2B5EF4-FFF2-40B4-BE49-F238E27FC236}">
                  <a16:creationId xmlns:a16="http://schemas.microsoft.com/office/drawing/2014/main" id="{A88807A5-1512-2D45-AE8D-35CD45BE3D26}"/>
                </a:ext>
              </a:extLst>
            </p:cNvPr>
            <p:cNvSpPr/>
            <p:nvPr/>
          </p:nvSpPr>
          <p:spPr>
            <a:xfrm>
              <a:off x="5791200" y="167640"/>
              <a:ext cx="2606040" cy="6522720"/>
            </a:xfrm>
            <a:prstGeom prst="rect">
              <a:avLst/>
            </a:prstGeom>
            <a:solidFill>
              <a:srgbClr val="00B0F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solidFill>
                    <a:schemeClr val="bg1"/>
                  </a:solidFill>
                </a:rPr>
                <a:t>Career Stage</a:t>
              </a:r>
            </a:p>
            <a:p>
              <a:pPr algn="ctr"/>
              <a:r>
                <a:rPr lang="en-US" dirty="0">
                  <a:solidFill>
                    <a:schemeClr val="bg1"/>
                  </a:solidFill>
                </a:rPr>
                <a:t>Senior</a:t>
              </a:r>
            </a:p>
            <a:p>
              <a:pPr algn="ctr"/>
              <a:r>
                <a:rPr lang="en-US" dirty="0">
                  <a:solidFill>
                    <a:schemeClr val="bg1"/>
                  </a:solidFill>
                </a:rPr>
                <a:t>Mid</a:t>
              </a:r>
            </a:p>
            <a:p>
              <a:pPr algn="ctr"/>
              <a:r>
                <a:rPr lang="en-US" dirty="0">
                  <a:solidFill>
                    <a:schemeClr val="bg1"/>
                  </a:solidFill>
                </a:rPr>
                <a:t>Early</a:t>
              </a:r>
            </a:p>
            <a:p>
              <a:pPr algn="ctr"/>
              <a:r>
                <a:rPr lang="en-US" dirty="0">
                  <a:solidFill>
                    <a:schemeClr val="bg1"/>
                  </a:solidFill>
                </a:rPr>
                <a:t>PhD</a:t>
              </a:r>
            </a:p>
            <a:p>
              <a:pPr algn="ctr"/>
              <a:r>
                <a:rPr lang="en-US" dirty="0">
                  <a:solidFill>
                    <a:schemeClr val="bg1"/>
                  </a:solidFill>
                </a:rPr>
                <a:t>Postgrad</a:t>
              </a:r>
            </a:p>
            <a:p>
              <a:pPr algn="ctr"/>
              <a:r>
                <a:rPr lang="en-US" dirty="0">
                  <a:solidFill>
                    <a:schemeClr val="bg1"/>
                  </a:solidFill>
                </a:rPr>
                <a:t>Undergrad</a:t>
              </a:r>
            </a:p>
          </p:txBody>
        </p:sp>
        <p:pic>
          <p:nvPicPr>
            <p:cNvPr id="22" name="Graphic 21" descr="Business Growth">
              <a:extLst>
                <a:ext uri="{FF2B5EF4-FFF2-40B4-BE49-F238E27FC236}">
                  <a16:creationId xmlns:a16="http://schemas.microsoft.com/office/drawing/2014/main" id="{EAA04BD0-8FFC-604E-AD54-EBF1AFC83A67}"/>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728460" y="464820"/>
              <a:ext cx="914400" cy="914400"/>
            </a:xfrm>
            <a:prstGeom prst="rect">
              <a:avLst/>
            </a:prstGeom>
          </p:spPr>
        </p:pic>
      </p:grpSp>
      <p:grpSp>
        <p:nvGrpSpPr>
          <p:cNvPr id="32" name="Group 31">
            <a:extLst>
              <a:ext uri="{FF2B5EF4-FFF2-40B4-BE49-F238E27FC236}">
                <a16:creationId xmlns:a16="http://schemas.microsoft.com/office/drawing/2014/main" id="{C61E9BEA-B375-E84E-8D8A-8C41CF6C5235}"/>
              </a:ext>
            </a:extLst>
          </p:cNvPr>
          <p:cNvGrpSpPr/>
          <p:nvPr/>
        </p:nvGrpSpPr>
        <p:grpSpPr>
          <a:xfrm>
            <a:off x="2895600" y="167640"/>
            <a:ext cx="2712720" cy="3063240"/>
            <a:chOff x="2895600" y="167640"/>
            <a:chExt cx="2712720" cy="3063240"/>
          </a:xfrm>
        </p:grpSpPr>
        <p:sp>
          <p:nvSpPr>
            <p:cNvPr id="10" name="Rounded Rectangle 9">
              <a:extLst>
                <a:ext uri="{FF2B5EF4-FFF2-40B4-BE49-F238E27FC236}">
                  <a16:creationId xmlns:a16="http://schemas.microsoft.com/office/drawing/2014/main" id="{69EE9027-94A9-8241-9208-9DEEA3E09C48}"/>
                </a:ext>
              </a:extLst>
            </p:cNvPr>
            <p:cNvSpPr/>
            <p:nvPr/>
          </p:nvSpPr>
          <p:spPr>
            <a:xfrm>
              <a:off x="2895600" y="167640"/>
              <a:ext cx="2712720" cy="306324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Assumptions</a:t>
              </a:r>
            </a:p>
          </p:txBody>
        </p:sp>
        <p:pic>
          <p:nvPicPr>
            <p:cNvPr id="24" name="Graphic 23" descr="Head with gears">
              <a:extLst>
                <a:ext uri="{FF2B5EF4-FFF2-40B4-BE49-F238E27FC236}">
                  <a16:creationId xmlns:a16="http://schemas.microsoft.com/office/drawing/2014/main" id="{F0034FF1-FB10-BF48-8F10-F3086D3AA3FC}"/>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3665220" y="472440"/>
              <a:ext cx="914400" cy="914400"/>
            </a:xfrm>
            <a:prstGeom prst="rect">
              <a:avLst/>
            </a:prstGeom>
          </p:spPr>
        </p:pic>
      </p:grpSp>
      <p:grpSp>
        <p:nvGrpSpPr>
          <p:cNvPr id="33" name="Group 32">
            <a:extLst>
              <a:ext uri="{FF2B5EF4-FFF2-40B4-BE49-F238E27FC236}">
                <a16:creationId xmlns:a16="http://schemas.microsoft.com/office/drawing/2014/main" id="{8625BB08-D9CD-644D-A9CC-50053D906EC6}"/>
              </a:ext>
            </a:extLst>
          </p:cNvPr>
          <p:cNvGrpSpPr/>
          <p:nvPr/>
        </p:nvGrpSpPr>
        <p:grpSpPr>
          <a:xfrm>
            <a:off x="2895600" y="3627120"/>
            <a:ext cx="2712720" cy="3063240"/>
            <a:chOff x="2895600" y="3627120"/>
            <a:chExt cx="2712720" cy="3063240"/>
          </a:xfrm>
        </p:grpSpPr>
        <p:sp>
          <p:nvSpPr>
            <p:cNvPr id="9" name="Rounded Rectangle 8">
              <a:extLst>
                <a:ext uri="{FF2B5EF4-FFF2-40B4-BE49-F238E27FC236}">
                  <a16:creationId xmlns:a16="http://schemas.microsoft.com/office/drawing/2014/main" id="{621572F7-FEDC-0A45-BD43-C8ADAE00E45C}"/>
                </a:ext>
              </a:extLst>
            </p:cNvPr>
            <p:cNvSpPr/>
            <p:nvPr/>
          </p:nvSpPr>
          <p:spPr>
            <a:xfrm>
              <a:off x="2895600" y="3627120"/>
              <a:ext cx="2712720" cy="3063240"/>
            </a:xfrm>
            <a:prstGeom prst="roundRect">
              <a:avLst/>
            </a:prstGeom>
            <a:solidFill>
              <a:srgbClr val="94209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Barriers</a:t>
              </a:r>
            </a:p>
          </p:txBody>
        </p:sp>
        <p:pic>
          <p:nvPicPr>
            <p:cNvPr id="26" name="Graphic 25" descr="Hourglass">
              <a:extLst>
                <a:ext uri="{FF2B5EF4-FFF2-40B4-BE49-F238E27FC236}">
                  <a16:creationId xmlns:a16="http://schemas.microsoft.com/office/drawing/2014/main" id="{B6D35099-513B-F44D-B53C-6F90C1169CBF}"/>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3802380" y="3939541"/>
              <a:ext cx="914400" cy="914400"/>
            </a:xfrm>
            <a:prstGeom prst="rect">
              <a:avLst/>
            </a:prstGeom>
          </p:spPr>
        </p:pic>
      </p:grpSp>
      <p:grpSp>
        <p:nvGrpSpPr>
          <p:cNvPr id="31" name="Group 30">
            <a:extLst>
              <a:ext uri="{FF2B5EF4-FFF2-40B4-BE49-F238E27FC236}">
                <a16:creationId xmlns:a16="http://schemas.microsoft.com/office/drawing/2014/main" id="{6E05B2BD-3AF4-3C42-A36F-27F6629EE628}"/>
              </a:ext>
            </a:extLst>
          </p:cNvPr>
          <p:cNvGrpSpPr/>
          <p:nvPr/>
        </p:nvGrpSpPr>
        <p:grpSpPr>
          <a:xfrm>
            <a:off x="121920" y="167640"/>
            <a:ext cx="2606040" cy="6522720"/>
            <a:chOff x="121920" y="167640"/>
            <a:chExt cx="2606040" cy="6522720"/>
          </a:xfrm>
        </p:grpSpPr>
        <p:sp>
          <p:nvSpPr>
            <p:cNvPr id="6" name="Rectangle 5">
              <a:extLst>
                <a:ext uri="{FF2B5EF4-FFF2-40B4-BE49-F238E27FC236}">
                  <a16:creationId xmlns:a16="http://schemas.microsoft.com/office/drawing/2014/main" id="{DFAE8B53-E991-1146-91E1-FB4130A1C4D7}"/>
                </a:ext>
              </a:extLst>
            </p:cNvPr>
            <p:cNvSpPr/>
            <p:nvPr/>
          </p:nvSpPr>
          <p:spPr>
            <a:xfrm>
              <a:off x="121920" y="167640"/>
              <a:ext cx="2606040" cy="6522720"/>
            </a:xfrm>
            <a:prstGeom prst="rect">
              <a:avLst/>
            </a:prstGeom>
            <a:solidFill>
              <a:srgbClr val="0432FF"/>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solidFill>
                    <a:schemeClr val="bg1"/>
                  </a:solidFill>
                </a:rPr>
                <a:t>Why Intrapreneurship</a:t>
              </a:r>
            </a:p>
            <a:p>
              <a:pPr algn="ctr"/>
              <a:endParaRPr lang="en-US" dirty="0">
                <a:solidFill>
                  <a:schemeClr val="bg1"/>
                </a:solidFill>
              </a:endParaRPr>
            </a:p>
          </p:txBody>
        </p:sp>
        <p:pic>
          <p:nvPicPr>
            <p:cNvPr id="28" name="Graphic 27" descr="Rocket">
              <a:extLst>
                <a:ext uri="{FF2B5EF4-FFF2-40B4-BE49-F238E27FC236}">
                  <a16:creationId xmlns:a16="http://schemas.microsoft.com/office/drawing/2014/main" id="{1B99C27B-CE9E-7C43-8DE6-D7B48B545F22}"/>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800100" y="472440"/>
              <a:ext cx="914400" cy="914400"/>
            </a:xfrm>
            <a:prstGeom prst="rect">
              <a:avLst/>
            </a:prstGeom>
          </p:spPr>
        </p:pic>
      </p:grpSp>
      <p:grpSp>
        <p:nvGrpSpPr>
          <p:cNvPr id="35" name="Group 34">
            <a:extLst>
              <a:ext uri="{FF2B5EF4-FFF2-40B4-BE49-F238E27FC236}">
                <a16:creationId xmlns:a16="http://schemas.microsoft.com/office/drawing/2014/main" id="{2EA56F1A-F9DC-FF41-9D94-A287BDAB43BB}"/>
              </a:ext>
            </a:extLst>
          </p:cNvPr>
          <p:cNvGrpSpPr/>
          <p:nvPr/>
        </p:nvGrpSpPr>
        <p:grpSpPr>
          <a:xfrm>
            <a:off x="8564880" y="167640"/>
            <a:ext cx="3505200" cy="2438400"/>
            <a:chOff x="8564880" y="167640"/>
            <a:chExt cx="3505200" cy="2438400"/>
          </a:xfrm>
        </p:grpSpPr>
        <p:sp>
          <p:nvSpPr>
            <p:cNvPr id="11" name="Rounded Rectangle 10">
              <a:extLst>
                <a:ext uri="{FF2B5EF4-FFF2-40B4-BE49-F238E27FC236}">
                  <a16:creationId xmlns:a16="http://schemas.microsoft.com/office/drawing/2014/main" id="{DED47696-B001-9140-81F5-2198F0AB1DE4}"/>
                </a:ext>
              </a:extLst>
            </p:cNvPr>
            <p:cNvSpPr/>
            <p:nvPr/>
          </p:nvSpPr>
          <p:spPr>
            <a:xfrm>
              <a:off x="8564880" y="167640"/>
              <a:ext cx="3505200" cy="243840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Culture</a:t>
              </a:r>
            </a:p>
          </p:txBody>
        </p:sp>
        <p:pic>
          <p:nvPicPr>
            <p:cNvPr id="30" name="Graphic 29" descr="Classroom">
              <a:extLst>
                <a:ext uri="{FF2B5EF4-FFF2-40B4-BE49-F238E27FC236}">
                  <a16:creationId xmlns:a16="http://schemas.microsoft.com/office/drawing/2014/main" id="{8D4CDACD-DDB3-AE43-8954-7378C124F4AD}"/>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9860280" y="335280"/>
              <a:ext cx="914400" cy="914400"/>
            </a:xfrm>
            <a:prstGeom prst="rect">
              <a:avLst/>
            </a:prstGeom>
          </p:spPr>
        </p:pic>
      </p:grpSp>
    </p:spTree>
    <p:extLst>
      <p:ext uri="{BB962C8B-B14F-4D97-AF65-F5344CB8AC3E}">
        <p14:creationId xmlns:p14="http://schemas.microsoft.com/office/powerpoint/2010/main" val="8065589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659FD77B0931448A28A68BC82B01E1B" ma:contentTypeVersion="22" ma:contentTypeDescription="Create a new document." ma:contentTypeScope="" ma:versionID="fcab5c32e783f7fb6fbae7c5ce75eb2b">
  <xsd:schema xmlns:xsd="http://www.w3.org/2001/XMLSchema" xmlns:xs="http://www.w3.org/2001/XMLSchema" xmlns:p="http://schemas.microsoft.com/office/2006/metadata/properties" xmlns:ns1="http://schemas.microsoft.com/sharepoint/v3" xmlns:ns2="333b5e69-a610-4fd9-9611-f33d1a35f910" xmlns:ns3="b925a96e-290d-42f7-a369-430d58a0280b" targetNamespace="http://schemas.microsoft.com/office/2006/metadata/properties" ma:root="true" ma:fieldsID="82ca667855a02ec7129801e805ce1805" ns1:_="" ns2:_="" ns3:_="">
    <xsd:import namespace="http://schemas.microsoft.com/sharepoint/v3"/>
    <xsd:import namespace="333b5e69-a610-4fd9-9611-f33d1a35f910"/>
    <xsd:import namespace="b925a96e-290d-42f7-a369-430d58a0280b"/>
    <xsd:element name="properties">
      <xsd:complexType>
        <xsd:sequence>
          <xsd:element name="documentManagement">
            <xsd:complexType>
              <xsd:all>
                <xsd:element ref="ns2:TaxCatchAll" minOccurs="0"/>
                <xsd:element ref="ns2:TaxCatchAllLabel" minOccurs="0"/>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EventHashCode" minOccurs="0"/>
                <xsd:element ref="ns3:MediaServiceGenerationTime" minOccurs="0"/>
                <xsd:element ref="ns1:_ip_UnifiedCompliancePolicyProperties" minOccurs="0"/>
                <xsd:element ref="ns1:_ip_UnifiedCompliancePolicyUIAction" minOccurs="0"/>
                <xsd:element ref="ns3:Pers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33b5e69-a610-4fd9-9611-f33d1a35f910"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2797e1e1-0cf2-4eff-84ec-1458b91ac684}" ma:internalName="TaxCatchAll" ma:showField="CatchAllData" ma:web="333b5e69-a610-4fd9-9611-f33d1a35f910">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2797e1e1-0cf2-4eff-84ec-1458b91ac684}" ma:internalName="TaxCatchAllLabel" ma:readOnly="true" ma:showField="CatchAllDataLabel" ma:web="333b5e69-a610-4fd9-9611-f33d1a35f910">
      <xsd:complexType>
        <xsd:complexContent>
          <xsd:extension base="dms:MultiChoiceLookup">
            <xsd:sequence>
              <xsd:element name="Value" type="dms:Lookup" maxOccurs="unbounded" minOccurs="0" nillable="true"/>
            </xsd:sequence>
          </xsd:extension>
        </xsd:complexContent>
      </xsd:complexType>
    </xsd:element>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925a96e-290d-42f7-a369-430d58a0280b"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MediaServiceLocation" ma:index="16" nillable="true" ma:displayName="MediaServiceLocation" ma:description="" ma:internalName="MediaServiceLocation"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Person" ma:index="22" nillable="true" ma:displayName="Person" ma:format="Dropdown" ma:list="UserInfo" ma:SharePointGroup="0" ma:internalName="Person">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333b5e69-a610-4fd9-9611-f33d1a35f910">
      <Value>1</Value>
    </TaxCatchAll>
    <Person xmlns="b925a96e-290d-42f7-a369-430d58a0280b">
      <UserInfo>
        <DisplayName/>
        <AccountId xsi:nil="true"/>
        <AccountType/>
      </UserInfo>
    </Person>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B4B0A766-8EDF-4806-8FF4-6596354BD0FE}"/>
</file>

<file path=customXml/itemProps2.xml><?xml version="1.0" encoding="utf-8"?>
<ds:datastoreItem xmlns:ds="http://schemas.openxmlformats.org/officeDocument/2006/customXml" ds:itemID="{54E27DAA-9965-46D5-8E8B-94CC362A2E04}"/>
</file>

<file path=customXml/itemProps3.xml><?xml version="1.0" encoding="utf-8"?>
<ds:datastoreItem xmlns:ds="http://schemas.openxmlformats.org/officeDocument/2006/customXml" ds:itemID="{909AFA04-EDAF-4C81-9615-2FE5991E6CFF}"/>
</file>

<file path=docProps/app.xml><?xml version="1.0" encoding="utf-8"?>
<Properties xmlns="http://schemas.openxmlformats.org/officeDocument/2006/extended-properties" xmlns:vt="http://schemas.openxmlformats.org/officeDocument/2006/docPropsVTypes">
  <TotalTime>22</TotalTime>
  <Words>611</Words>
  <Application>Microsoft Office PowerPoint</Application>
  <PresentationFormat>Widescreen</PresentationFormat>
  <Paragraphs>53</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Paige McCaleb</dc:creator>
  <cp:lastModifiedBy>Adam Richards-Gray</cp:lastModifiedBy>
  <cp:revision>5</cp:revision>
  <dcterms:created xsi:type="dcterms:W3CDTF">2020-10-27T16:25:35Z</dcterms:created>
  <dcterms:modified xsi:type="dcterms:W3CDTF">2020-10-28T07:49:33Z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c2294b39a694fa89e66290252d0f3c4">
    <vt:lpwstr>United Kingdom|06cb388d-8bf0-46d2-8803-91f054cfce59</vt:lpwstr>
  </property>
  <property fmtid="{D5CDD505-2E9C-101B-9397-08002B2CF9AE}" pid="3" name="ContentTypeId">
    <vt:lpwstr>0x0101009659FD77B0931448A28A68BC82B01E1B</vt:lpwstr>
  </property>
  <property fmtid="{D5CDD505-2E9C-101B-9397-08002B2CF9AE}" pid="4" name="d4dca2396e9f4041a9a574fe48f4ca1f">
    <vt:lpwstr/>
  </property>
  <property fmtid="{D5CDD505-2E9C-101B-9397-08002B2CF9AE}" pid="5" name="Project_x0020_Type">
    <vt:lpwstr/>
  </property>
  <property fmtid="{D5CDD505-2E9C-101B-9397-08002B2CF9AE}" pid="6" name="Project_x0020_Status">
    <vt:lpwstr/>
  </property>
  <property fmtid="{D5CDD505-2E9C-101B-9397-08002B2CF9AE}" pid="7" name="b7529a67c2a94fbd8eb934edc429e598">
    <vt:lpwstr/>
  </property>
  <property fmtid="{D5CDD505-2E9C-101B-9397-08002B2CF9AE}" pid="8" name="Country">
    <vt:lpwstr>1;#United Kingdom|06cb388d-8bf0-46d2-8803-91f054cfce59</vt:lpwstr>
  </property>
  <property fmtid="{D5CDD505-2E9C-101B-9397-08002B2CF9AE}" pid="9" name="Project Status">
    <vt:lpwstr/>
  </property>
  <property fmtid="{D5CDD505-2E9C-101B-9397-08002B2CF9AE}" pid="10" name="Project Type">
    <vt:lpwstr/>
  </property>
</Properties>
</file>